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5" r:id="rId1"/>
  </p:sldMasterIdLst>
  <p:notesMasterIdLst>
    <p:notesMasterId r:id="rId45"/>
  </p:notesMasterIdLst>
  <p:sldIdLst>
    <p:sldId id="313" r:id="rId2"/>
    <p:sldId id="338" r:id="rId3"/>
    <p:sldId id="294" r:id="rId4"/>
    <p:sldId id="315" r:id="rId5"/>
    <p:sldId id="314" r:id="rId6"/>
    <p:sldId id="316" r:id="rId7"/>
    <p:sldId id="318" r:id="rId8"/>
    <p:sldId id="317" r:id="rId9"/>
    <p:sldId id="320" r:id="rId10"/>
    <p:sldId id="259" r:id="rId11"/>
    <p:sldId id="279" r:id="rId12"/>
    <p:sldId id="281" r:id="rId13"/>
    <p:sldId id="280" r:id="rId14"/>
    <p:sldId id="335" r:id="rId15"/>
    <p:sldId id="322" r:id="rId16"/>
    <p:sldId id="327" r:id="rId17"/>
    <p:sldId id="323" r:id="rId18"/>
    <p:sldId id="336" r:id="rId19"/>
    <p:sldId id="331" r:id="rId20"/>
    <p:sldId id="330" r:id="rId21"/>
    <p:sldId id="308" r:id="rId22"/>
    <p:sldId id="329" r:id="rId23"/>
    <p:sldId id="300" r:id="rId24"/>
    <p:sldId id="270" r:id="rId25"/>
    <p:sldId id="289" r:id="rId26"/>
    <p:sldId id="288" r:id="rId27"/>
    <p:sldId id="271" r:id="rId28"/>
    <p:sldId id="333" r:id="rId29"/>
    <p:sldId id="283" r:id="rId30"/>
    <p:sldId id="334" r:id="rId31"/>
    <p:sldId id="298" r:id="rId32"/>
    <p:sldId id="284" r:id="rId33"/>
    <p:sldId id="337" r:id="rId34"/>
    <p:sldId id="339" r:id="rId35"/>
    <p:sldId id="340" r:id="rId36"/>
    <p:sldId id="341" r:id="rId37"/>
    <p:sldId id="342" r:id="rId38"/>
    <p:sldId id="343" r:id="rId39"/>
    <p:sldId id="344" r:id="rId40"/>
    <p:sldId id="345" r:id="rId41"/>
    <p:sldId id="346" r:id="rId42"/>
    <p:sldId id="311" r:id="rId43"/>
    <p:sldId id="263" r:id="rId44"/>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A0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4" autoAdjust="0"/>
    <p:restoredTop sz="83519" autoAdjust="0"/>
  </p:normalViewPr>
  <p:slideViewPr>
    <p:cSldViewPr snapToGrid="0" snapToObjects="1" showGuides="1">
      <p:cViewPr varScale="1">
        <p:scale>
          <a:sx n="106" d="100"/>
          <a:sy n="106" d="100"/>
        </p:scale>
        <p:origin x="102" y="720"/>
      </p:cViewPr>
      <p:guideLst>
        <p:guide orient="horz" pos="1620"/>
        <p:guide pos="216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84517873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8146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How the generation is usually performed</a:t>
            </a:r>
            <a:r>
              <a:rPr lang="en-US" baseline="0" dirty="0" smtClean="0"/>
              <a:t>? First, you need to come up with a loss function, lets call it L(x) [click],  which can score an arbitrary image and tell how close this image is to a desired one. </a:t>
            </a:r>
          </a:p>
          <a:p>
            <a:pPr lvl="0">
              <a:spcBef>
                <a:spcPts val="0"/>
              </a:spcBef>
              <a:buNone/>
            </a:pPr>
            <a:endParaRPr lang="en-US" baseline="0" dirty="0" smtClean="0"/>
          </a:p>
          <a:p>
            <a:pPr lvl="0">
              <a:spcBef>
                <a:spcPts val="0"/>
              </a:spcBef>
              <a:buNone/>
            </a:pPr>
            <a:r>
              <a:rPr lang="en-US" baseline="0" dirty="0" smtClean="0"/>
              <a:t>In fact, given one such loss, you can use that to generate images though a process of optimization.</a:t>
            </a:r>
            <a:r>
              <a:rPr lang="ru-RU" baseline="0" dirty="0" smtClean="0"/>
              <a:t> </a:t>
            </a:r>
            <a:r>
              <a:rPr lang="en-US" baseline="0" dirty="0" smtClean="0"/>
              <a:t>[click]</a:t>
            </a:r>
          </a:p>
          <a:p>
            <a:pPr lvl="0">
              <a:spcBef>
                <a:spcPts val="0"/>
              </a:spcBef>
              <a:buNone/>
            </a:pPr>
            <a:endParaRPr lang="en-US" baseline="0" dirty="0" smtClean="0"/>
          </a:p>
          <a:p>
            <a:pPr lvl="0">
              <a:spcBef>
                <a:spcPts val="0"/>
              </a:spcBef>
              <a:buNone/>
            </a:pPr>
            <a:r>
              <a:rPr lang="en-US" baseline="0" dirty="0" smtClean="0"/>
              <a:t>That is, you start with random noise x0 and you gradually optimize it in order to obtain an image x* that minimizes the loss L.</a:t>
            </a:r>
          </a:p>
          <a:p>
            <a:pPr lvl="0">
              <a:spcBef>
                <a:spcPts val="0"/>
              </a:spcBef>
              <a:buNone/>
            </a:pPr>
            <a:endParaRPr lang="en-US" baseline="0" dirty="0" smtClean="0"/>
          </a:p>
          <a:p>
            <a:pPr lvl="0">
              <a:spcBef>
                <a:spcPts val="0"/>
              </a:spcBef>
              <a:buNone/>
            </a:pPr>
            <a:r>
              <a:rPr lang="en-US" baseline="0" dirty="0" smtClean="0"/>
              <a:t>So the only question is how to define the loss function to solve your problem.</a:t>
            </a:r>
            <a:endParaRPr lang="en" dirty="0"/>
          </a:p>
        </p:txBody>
      </p:sp>
    </p:spTree>
    <p:extLst>
      <p:ext uri="{BB962C8B-B14F-4D97-AF65-F5344CB8AC3E}">
        <p14:creationId xmlns:p14="http://schemas.microsoft.com/office/powerpoint/2010/main" val="1479065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Make</a:t>
            </a:r>
            <a:r>
              <a:rPr lang="en-US" baseline="0" dirty="0" smtClean="0"/>
              <a:t> the diagram from top to bottom, probably formulas on the right</a:t>
            </a:r>
            <a:endParaRPr lang="ru-R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Having</a:t>
            </a:r>
            <a:r>
              <a:rPr lang="en" baseline="0" dirty="0" smtClean="0"/>
              <a:t> a texture example T you can feed it into VGG-19 network and</a:t>
            </a:r>
            <a:r>
              <a:rPr lang="ru-RU" baseline="0" dirty="0" smtClean="0"/>
              <a:t> </a:t>
            </a:r>
            <a:r>
              <a:rPr lang="en-US" baseline="0" dirty="0" smtClean="0"/>
              <a:t>[click] </a:t>
            </a:r>
            <a:r>
              <a:rPr lang="en" baseline="0" dirty="0" smtClean="0"/>
              <a:t>obtain the activations at the specific layers.  For each layer you can compute a [click] feature maps correlation matrix, usually called Gram matix and store it. </a:t>
            </a:r>
            <a:endParaRPr lang="en" dirty="0"/>
          </a:p>
        </p:txBody>
      </p:sp>
    </p:spTree>
    <p:extLst>
      <p:ext uri="{BB962C8B-B14F-4D97-AF65-F5344CB8AC3E}">
        <p14:creationId xmlns:p14="http://schemas.microsoft.com/office/powerpoint/2010/main" val="2392619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 dirty="0" smtClean="0"/>
              <a:t>robably</a:t>
            </a:r>
            <a:r>
              <a:rPr lang="en" baseline="0" dirty="0" smtClean="0"/>
              <a:t> connect to the previous one , e.g.</a:t>
            </a:r>
            <a:r>
              <a:rPr lang="ru-RU" baseline="0" dirty="0" smtClean="0"/>
              <a:t> </a:t>
            </a:r>
            <a:r>
              <a:rPr lang="en-US" baseline="0" dirty="0" smtClean="0"/>
              <a:t>show the  descriptor network on the bottom </a:t>
            </a:r>
            <a:endParaRPr lang="e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Then to generate a new</a:t>
            </a:r>
            <a:r>
              <a:rPr lang="en" baseline="0" dirty="0" smtClean="0"/>
              <a:t> sample X you initialize X with noize, feed it to network, obtain the correlation matrices G and compare them to stored gram matrices of the texture.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Finally the texture loss is composed as a sum of individual losses at each layer.</a:t>
            </a:r>
            <a:endParaRPr lang="en" dirty="0"/>
          </a:p>
        </p:txBody>
      </p:sp>
    </p:spTree>
    <p:extLst>
      <p:ext uri="{BB962C8B-B14F-4D97-AF65-F5344CB8AC3E}">
        <p14:creationId xmlns:p14="http://schemas.microsoft.com/office/powerpoint/2010/main" val="1680043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a:t>
            </a:r>
            <a:r>
              <a:rPr lang="en" dirty="0" smtClean="0"/>
              <a:t>efactor according</a:t>
            </a:r>
            <a:r>
              <a:rPr lang="en" baseline="0" dirty="0" smtClean="0"/>
              <a:t> to </a:t>
            </a:r>
            <a:r>
              <a:rPr lang="en-US" baseline="0" dirty="0" err="1" smtClean="0"/>
              <a:t>th</a:t>
            </a:r>
            <a:r>
              <a:rPr lang="en" baseline="0" dirty="0" smtClean="0"/>
              <a:t>e previous ones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Having</a:t>
            </a:r>
            <a:r>
              <a:rPr lang="en" baseline="0" dirty="0" smtClean="0"/>
              <a:t> the loss defined one can solve [click] an optimization task with some gradient method [click] since the loss is fully </a:t>
            </a:r>
            <a:r>
              <a:rPr lang="en-US" baseline="0" dirty="0" smtClean="0"/>
              <a:t>differentiable</a:t>
            </a:r>
            <a:r>
              <a:rPr lang="en" baseline="0" dirty="0" smtClean="0"/>
              <a:t>, and eventually get a texture sample.</a:t>
            </a:r>
            <a:endParaRPr lang="en" dirty="0"/>
          </a:p>
        </p:txBody>
      </p:sp>
    </p:spTree>
    <p:extLst>
      <p:ext uri="{BB962C8B-B14F-4D97-AF65-F5344CB8AC3E}">
        <p14:creationId xmlns:p14="http://schemas.microsoft.com/office/powerpoint/2010/main" val="4225618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is a texture ? Preserve local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lvl="0">
              <a:spcBef>
                <a:spcPts val="0"/>
              </a:spcBef>
              <a:buNone/>
            </a:pPr>
            <a:r>
              <a:rPr lang="en-US" baseline="0" dirty="0" smtClean="0"/>
              <a:t>Most importantly for us, [click] CNNs were recently used to capture the style of an image or texture [click] in order to create either new texture samples or to transfer style from one image onto another.</a:t>
            </a:r>
            <a:r>
              <a:rPr lang="ru-RU" baseline="0" dirty="0" smtClean="0"/>
              <a:t> </a:t>
            </a:r>
            <a:r>
              <a:rPr lang="en-US" b="1" baseline="0" dirty="0" smtClean="0"/>
              <a:t>The texture synthesis and style transfer is what we will focus on. </a:t>
            </a:r>
            <a:endParaRPr lang="en-US" b="1" dirty="0" smtClean="0"/>
          </a:p>
        </p:txBody>
      </p:sp>
    </p:spTree>
    <p:extLst>
      <p:ext uri="{BB962C8B-B14F-4D97-AF65-F5344CB8AC3E}">
        <p14:creationId xmlns:p14="http://schemas.microsoft.com/office/powerpoint/2010/main" val="1912469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Change the caption for </a:t>
            </a:r>
            <a:r>
              <a:rPr lang="en-US" baseline="0" dirty="0" err="1" smtClean="0"/>
              <a:t>mahendran</a:t>
            </a:r>
            <a:r>
              <a:rPr lang="en-US" baseline="0" dirty="0" smtClean="0"/>
              <a:t>, probably add </a:t>
            </a:r>
            <a:r>
              <a:rPr lang="ru-RU" baseline="0" dirty="0" smtClean="0"/>
              <a:t>выделяшки</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recent realization is that pre-trained deep convolutional neural network can be used to create fascinating images and visualizations.</a:t>
            </a:r>
          </a:p>
          <a:p>
            <a:pPr lvl="0">
              <a:spcBef>
                <a:spcPts val="0"/>
              </a:spcBef>
              <a:buNone/>
            </a:pPr>
            <a:endParaRPr lang="en-US" dirty="0" smtClean="0"/>
          </a:p>
          <a:p>
            <a:pPr lvl="0">
              <a:spcBef>
                <a:spcPts val="0"/>
              </a:spcBef>
              <a:buNone/>
            </a:pPr>
            <a:r>
              <a:rPr lang="en-US" baseline="0" dirty="0" smtClean="0"/>
              <a:t>For example, one possibility is to maximize selected neural activations in order to generate neural dreams of objects or [click] other patterns.</a:t>
            </a:r>
          </a:p>
          <a:p>
            <a:pPr lvl="0">
              <a:spcBef>
                <a:spcPts val="0"/>
              </a:spcBef>
              <a:buNone/>
            </a:pPr>
            <a:endParaRPr lang="en-US" baseline="0" dirty="0" smtClean="0"/>
          </a:p>
          <a:p>
            <a:pPr lvl="0">
              <a:spcBef>
                <a:spcPts val="0"/>
              </a:spcBef>
              <a:buNone/>
            </a:pPr>
            <a:r>
              <a:rPr lang="en-US" baseline="0" dirty="0" smtClean="0"/>
              <a:t>Most importantly for us, [click] CNNs were recently used to capture the style of an image or texture [click] in order to create either new texture samples or to transfer style from one image onto another.</a:t>
            </a:r>
            <a:r>
              <a:rPr lang="ru-RU" baseline="0" dirty="0" smtClean="0"/>
              <a:t> </a:t>
            </a:r>
            <a:r>
              <a:rPr lang="en-US" b="1" baseline="0" dirty="0" smtClean="0"/>
              <a:t>The texture synthesis and style transfer is what we will focus on. </a:t>
            </a:r>
            <a:endParaRPr lang="en-US" b="1" dirty="0" smtClean="0"/>
          </a:p>
        </p:txBody>
      </p:sp>
    </p:spTree>
    <p:extLst>
      <p:ext uri="{BB962C8B-B14F-4D97-AF65-F5344CB8AC3E}">
        <p14:creationId xmlns:p14="http://schemas.microsoft.com/office/powerpoint/2010/main" val="406210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Make</a:t>
            </a:r>
            <a:r>
              <a:rPr lang="en-US" baseline="0" dirty="0" smtClean="0"/>
              <a:t> the diagram from top to bottom, probably formulas on the right</a:t>
            </a:r>
            <a:endParaRPr lang="ru-R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Having</a:t>
            </a:r>
            <a:r>
              <a:rPr lang="en" baseline="0" dirty="0" smtClean="0"/>
              <a:t> a texture example T you can feed it into VGG-19 network and</a:t>
            </a:r>
            <a:r>
              <a:rPr lang="ru-RU" baseline="0" dirty="0" smtClean="0"/>
              <a:t> </a:t>
            </a:r>
            <a:r>
              <a:rPr lang="en-US" baseline="0" dirty="0" smtClean="0"/>
              <a:t>[click] </a:t>
            </a:r>
            <a:r>
              <a:rPr lang="en" baseline="0" dirty="0" smtClean="0"/>
              <a:t>obtain the activations at the specific layers.  For each layer you can compute a [click] feature maps correlation matrix, usually called Gram matix and store it. </a:t>
            </a:r>
            <a:endParaRPr lang="en" dirty="0"/>
          </a:p>
        </p:txBody>
      </p:sp>
    </p:spTree>
    <p:extLst>
      <p:ext uri="{BB962C8B-B14F-4D97-AF65-F5344CB8AC3E}">
        <p14:creationId xmlns:p14="http://schemas.microsoft.com/office/powerpoint/2010/main" val="2891035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Make</a:t>
            </a:r>
            <a:r>
              <a:rPr lang="en-US" baseline="0" dirty="0" smtClean="0"/>
              <a:t> the diagram from top to bottom, probably formulas on the right</a:t>
            </a:r>
            <a:endParaRPr lang="ru-R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Having</a:t>
            </a:r>
            <a:r>
              <a:rPr lang="en" baseline="0" dirty="0" smtClean="0"/>
              <a:t> a texture example T you can feed it into VGG-19 network and</a:t>
            </a:r>
            <a:r>
              <a:rPr lang="ru-RU" baseline="0" dirty="0" smtClean="0"/>
              <a:t> </a:t>
            </a:r>
            <a:r>
              <a:rPr lang="en-US" baseline="0" dirty="0" smtClean="0"/>
              <a:t>[click] </a:t>
            </a:r>
            <a:r>
              <a:rPr lang="en" baseline="0" dirty="0" smtClean="0"/>
              <a:t>obtain the activations at the specific layers.  For each layer you can compute a [click] feature maps correlation matrix, usually called Gram matix and store it. </a:t>
            </a:r>
            <a:endParaRPr lang="en" dirty="0"/>
          </a:p>
        </p:txBody>
      </p:sp>
    </p:spTree>
    <p:extLst>
      <p:ext uri="{BB962C8B-B14F-4D97-AF65-F5344CB8AC3E}">
        <p14:creationId xmlns:p14="http://schemas.microsoft.com/office/powerpoint/2010/main" val="268431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Make</a:t>
            </a:r>
            <a:r>
              <a:rPr lang="en-US" baseline="0" dirty="0" smtClean="0"/>
              <a:t> the diagram from top to bottom, probably formulas on the right</a:t>
            </a:r>
            <a:endParaRPr lang="ru-R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Having</a:t>
            </a:r>
            <a:r>
              <a:rPr lang="en" baseline="0" dirty="0" smtClean="0"/>
              <a:t> a texture example T you can feed it into VGG-19 network and</a:t>
            </a:r>
            <a:r>
              <a:rPr lang="ru-RU" baseline="0" dirty="0" smtClean="0"/>
              <a:t> </a:t>
            </a:r>
            <a:r>
              <a:rPr lang="en-US" baseline="0" dirty="0" smtClean="0"/>
              <a:t>[click] </a:t>
            </a:r>
            <a:r>
              <a:rPr lang="en" baseline="0" dirty="0" smtClean="0"/>
              <a:t>obtain the activations at the specific layers.  For each layer you can compute a [click] feature maps correlation matrix, usually called Gram matix and store it. </a:t>
            </a:r>
            <a:endParaRPr lang="en" dirty="0"/>
          </a:p>
        </p:txBody>
      </p:sp>
    </p:spTree>
    <p:extLst>
      <p:ext uri="{BB962C8B-B14F-4D97-AF65-F5344CB8AC3E}">
        <p14:creationId xmlns:p14="http://schemas.microsoft.com/office/powerpoint/2010/main" val="2635950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Make</a:t>
            </a:r>
            <a:r>
              <a:rPr lang="en-US" baseline="0" dirty="0" smtClean="0"/>
              <a:t> the diagram from top to bottom, probably formulas on the right</a:t>
            </a:r>
            <a:endParaRPr lang="ru-R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Having</a:t>
            </a:r>
            <a:r>
              <a:rPr lang="en" baseline="0" dirty="0" smtClean="0"/>
              <a:t> a texture example T you can feed it into VGG-19 network and</a:t>
            </a:r>
            <a:r>
              <a:rPr lang="ru-RU" baseline="0" dirty="0" smtClean="0"/>
              <a:t> </a:t>
            </a:r>
            <a:r>
              <a:rPr lang="en-US" baseline="0" dirty="0" smtClean="0"/>
              <a:t>[click] </a:t>
            </a:r>
            <a:r>
              <a:rPr lang="en" baseline="0" dirty="0" smtClean="0"/>
              <a:t>obtain the activations at the specific layers.  For each layer you can compute a [click] feature maps correlation matrix, usually called Gram matix and store it. </a:t>
            </a:r>
            <a:endParaRPr lang="en" dirty="0"/>
          </a:p>
        </p:txBody>
      </p:sp>
    </p:spTree>
    <p:extLst>
      <p:ext uri="{BB962C8B-B14F-4D97-AF65-F5344CB8AC3E}">
        <p14:creationId xmlns:p14="http://schemas.microsoft.com/office/powerpoint/2010/main" val="1815125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Change the caption for </a:t>
            </a:r>
            <a:r>
              <a:rPr lang="en-US" baseline="0" dirty="0" err="1" smtClean="0"/>
              <a:t>mahendran</a:t>
            </a:r>
            <a:r>
              <a:rPr lang="en-US" baseline="0" dirty="0" smtClean="0"/>
              <a:t>, probably add </a:t>
            </a:r>
            <a:r>
              <a:rPr lang="ru-RU" baseline="0" dirty="0" smtClean="0"/>
              <a:t>выделяшки</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recent realization is that pre-trained deep convolutional neural network can be used to create fascinating images and visualizations.</a:t>
            </a:r>
          </a:p>
          <a:p>
            <a:pPr lvl="0">
              <a:spcBef>
                <a:spcPts val="0"/>
              </a:spcBef>
              <a:buNone/>
            </a:pPr>
            <a:endParaRPr lang="en-US" dirty="0" smtClean="0"/>
          </a:p>
          <a:p>
            <a:pPr lvl="0">
              <a:spcBef>
                <a:spcPts val="0"/>
              </a:spcBef>
              <a:buNone/>
            </a:pPr>
            <a:r>
              <a:rPr lang="en-US" baseline="0" dirty="0" smtClean="0"/>
              <a:t>For example, one possibility is to maximize selected neural activations in order to generate neural dreams of objects or [click] other patterns.</a:t>
            </a:r>
          </a:p>
          <a:p>
            <a:pPr lvl="0">
              <a:spcBef>
                <a:spcPts val="0"/>
              </a:spcBef>
              <a:buNone/>
            </a:pPr>
            <a:endParaRPr lang="en-US" baseline="0" dirty="0" smtClean="0"/>
          </a:p>
          <a:p>
            <a:pPr lvl="0">
              <a:spcBef>
                <a:spcPts val="0"/>
              </a:spcBef>
              <a:buNone/>
            </a:pPr>
            <a:r>
              <a:rPr lang="en-US" baseline="0" dirty="0" smtClean="0"/>
              <a:t>Most importantly for us, [click] CNNs were recently used to capture the style of an image or texture [click] in order to create either new texture samples or to transfer style from one image onto another.</a:t>
            </a:r>
            <a:r>
              <a:rPr lang="ru-RU" baseline="0" dirty="0" smtClean="0"/>
              <a:t> </a:t>
            </a:r>
            <a:r>
              <a:rPr lang="en-US" b="1" baseline="0" dirty="0" smtClean="0"/>
              <a:t>The texture synthesis and style transfer is what we will focus on. </a:t>
            </a:r>
            <a:endParaRPr lang="en-US" b="1" dirty="0" smtClean="0"/>
          </a:p>
        </p:txBody>
      </p:sp>
    </p:spTree>
    <p:extLst>
      <p:ext uri="{BB962C8B-B14F-4D97-AF65-F5344CB8AC3E}">
        <p14:creationId xmlns:p14="http://schemas.microsoft.com/office/powerpoint/2010/main" val="3715645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81163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Add the animation. Have a full plot, show optimization examples. Then show on the same plot how generator 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given an optimization problem, </a:t>
            </a:r>
            <a:r>
              <a:rPr lang="en" baseline="0" dirty="0" smtClean="0"/>
              <a:t>Instead of solving it, directly optimizing the image X, we propose to train a generator network G [click] to map noise samples into </a:t>
            </a:r>
            <a:r>
              <a:rPr lang="en-US" baseline="0" dirty="0" smtClean="0"/>
              <a:t>images with low loss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[click] </a:t>
            </a:r>
            <a:r>
              <a:rPr lang="en-US" baseline="0" dirty="0" smtClean="0"/>
              <a:t>That is, once the generator is trained the samples can be obtained almost immediately within a single pass of the network 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[click] </a:t>
            </a:r>
            <a:r>
              <a:rPr lang="en-US" baseline="0" dirty="0" smtClean="0"/>
              <a:t>You may also notice, that this formulation allows generator to map any input to a single point. Thus a regularization of generator is required. </a:t>
            </a:r>
            <a:r>
              <a:rPr lang="ru-RU" baseline="0" dirty="0" smtClean="0"/>
              <a:t> ?????</a:t>
            </a:r>
            <a:r>
              <a:rPr lang="en-US" baseline="0" dirty="0" smtClean="0"/>
              <a:t>   </a:t>
            </a:r>
            <a:endParaRPr lang="en" baseline="0" dirty="0" smtClean="0"/>
          </a:p>
        </p:txBody>
      </p:sp>
    </p:spTree>
    <p:extLst>
      <p:ext uri="{BB962C8B-B14F-4D97-AF65-F5344CB8AC3E}">
        <p14:creationId xmlns:p14="http://schemas.microsoft.com/office/powerpoint/2010/main" val="3775886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SAMPLE X</a:t>
            </a:r>
            <a:endParaRPr lang="ru-R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smtClean="0"/>
              <a:t>===================</a:t>
            </a:r>
            <a:endParaRPr lang="e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We propose</a:t>
            </a:r>
            <a:r>
              <a:rPr lang="en" baseline="0" dirty="0" smtClean="0"/>
              <a:t> to train a generator network G to produce texture samples directly by optimizing the weights THETA of the generarator.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[click] In fact, the loss function is differentiable with respect to the weights and any gradient method can be applied for empirical loss minimization.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During training time a minibatch of noise samples Z is drawn from a uniform distribution, the gradient is computed and weights THETA are updated iteratively.  Note that descriptor network stays fixed.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[click] To sample a</a:t>
            </a:r>
            <a:r>
              <a:rPr lang="en" baseline="0" dirty="0" smtClean="0"/>
              <a:t> texture instance we only need to sample noize vector Z and evaluate the network G once.</a:t>
            </a:r>
            <a:endParaRPr lang="en" dirty="0"/>
          </a:p>
        </p:txBody>
      </p:sp>
    </p:spTree>
    <p:extLst>
      <p:ext uri="{BB962C8B-B14F-4D97-AF65-F5344CB8AC3E}">
        <p14:creationId xmlns:p14="http://schemas.microsoft.com/office/powerpoint/2010/main" val="2285460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Victor told to remove the gradient descent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the input to generator is changed.</a:t>
            </a:r>
            <a:r>
              <a:rPr lang="en-US" baseline="0" dirty="0" smtClean="0"/>
              <a:t> For stylization we concatenate the noise sample with a content image [click] along depth dimension. Do now an input example has RGB channel along depth </a:t>
            </a:r>
            <a:r>
              <a:rPr lang="en-US" baseline="0" dirty="0" err="1" smtClean="0"/>
              <a:t>dimention</a:t>
            </a:r>
            <a:r>
              <a:rPr lang="en-US" baseline="0" dirty="0" smtClean="0"/>
              <a:t> and several channels filled with noise.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draw a </a:t>
            </a:r>
            <a:r>
              <a:rPr lang="en-US" baseline="0" dirty="0" err="1" smtClean="0"/>
              <a:t>minibatch</a:t>
            </a:r>
            <a:r>
              <a:rPr lang="en-US" baseline="0" dirty="0" smtClean="0"/>
              <a:t> of examples from a huge collection of images while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Eventually network can stylize any image of any size. </a:t>
            </a:r>
            <a:endParaRPr lang="e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 dirty="0"/>
          </a:p>
        </p:txBody>
      </p:sp>
    </p:spTree>
    <p:extLst>
      <p:ext uri="{BB962C8B-B14F-4D97-AF65-F5344CB8AC3E}">
        <p14:creationId xmlns:p14="http://schemas.microsoft.com/office/powerpoint/2010/main" val="457407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“N</a:t>
            </a:r>
            <a:r>
              <a:rPr lang="en" dirty="0" smtClean="0"/>
              <a:t>ote that they are different”, write</a:t>
            </a:r>
            <a:r>
              <a:rPr lang="en" baseline="0" dirty="0" smtClean="0"/>
              <a:t> execution time.</a:t>
            </a:r>
            <a:r>
              <a:rPr lang="en" dirty="0" smtClean="0"/>
              <a:t> </a:t>
            </a:r>
          </a:p>
          <a:p>
            <a:pPr lvl="0">
              <a:spcBef>
                <a:spcPts val="0"/>
              </a:spcBef>
              <a:buNone/>
            </a:pPr>
            <a:r>
              <a:rPr lang="en" dirty="0" smtClean="0"/>
              <a:t>====</a:t>
            </a:r>
          </a:p>
          <a:p>
            <a:pPr lvl="0">
              <a:spcBef>
                <a:spcPts val="0"/>
              </a:spcBef>
              <a:buNone/>
            </a:pPr>
            <a:r>
              <a:rPr lang="en" dirty="0" smtClean="0"/>
              <a:t>We </a:t>
            </a:r>
            <a:r>
              <a:rPr lang="en" dirty="0"/>
              <a:t>next evaluate qualitatively evaluate our results. </a:t>
            </a:r>
            <a:r>
              <a:rPr lang="en" dirty="0" smtClean="0"/>
              <a:t>[click]</a:t>
            </a:r>
          </a:p>
          <a:p>
            <a:pPr lvl="0">
              <a:spcBef>
                <a:spcPts val="0"/>
              </a:spcBef>
              <a:buNone/>
            </a:pPr>
            <a:endParaRPr lang="en" dirty="0" smtClean="0"/>
          </a:p>
          <a:p>
            <a:pPr lvl="0">
              <a:spcBef>
                <a:spcPts val="0"/>
              </a:spcBef>
              <a:buNone/>
            </a:pPr>
            <a:r>
              <a:rPr lang="en" dirty="0" smtClean="0"/>
              <a:t>The</a:t>
            </a:r>
            <a:r>
              <a:rPr lang="en" baseline="0" dirty="0" smtClean="0"/>
              <a:t> original texture is presented on the the picture. </a:t>
            </a:r>
          </a:p>
          <a:p>
            <a:pPr lvl="0">
              <a:spcBef>
                <a:spcPts val="0"/>
              </a:spcBef>
              <a:buNone/>
            </a:pPr>
            <a:endParaRPr lang="en" baseline="0" dirty="0" smtClean="0"/>
          </a:p>
          <a:p>
            <a:pPr lvl="0">
              <a:spcBef>
                <a:spcPts val="0"/>
              </a:spcBef>
              <a:buNone/>
            </a:pPr>
            <a:r>
              <a:rPr lang="en" baseline="0" dirty="0" smtClean="0"/>
              <a:t>[click] Next we present texture synthesized by an optimization-based method of Gatys et. </a:t>
            </a:r>
            <a:r>
              <a:rPr lang="en-US" baseline="0" dirty="0" smtClean="0"/>
              <a:t>a</a:t>
            </a:r>
            <a:r>
              <a:rPr lang="en" baseline="0" dirty="0" smtClean="0"/>
              <a:t>l. </a:t>
            </a:r>
          </a:p>
          <a:p>
            <a:pPr lvl="0">
              <a:spcBef>
                <a:spcPts val="0"/>
              </a:spcBef>
              <a:buNone/>
            </a:pPr>
            <a:endParaRPr lang="e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[click] And finally a single sample from a trained generator.</a:t>
            </a:r>
          </a:p>
          <a:p>
            <a:pPr lvl="0">
              <a:spcBef>
                <a:spcPts val="0"/>
              </a:spcBef>
              <a:buNone/>
            </a:pPr>
            <a:endParaRPr lang="en" baseline="0" dirty="0" smtClean="0"/>
          </a:p>
          <a:p>
            <a:pPr lvl="0">
              <a:spcBef>
                <a:spcPts val="0"/>
              </a:spcBef>
              <a:buNone/>
            </a:pPr>
            <a:endParaRPr lang="en" dirty="0"/>
          </a:p>
        </p:txBody>
      </p:sp>
    </p:spTree>
    <p:extLst>
      <p:ext uri="{BB962C8B-B14F-4D97-AF65-F5344CB8AC3E}">
        <p14:creationId xmlns:p14="http://schemas.microsoft.com/office/powerpoint/2010/main" val="377850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smtClean="0"/>
          </a:p>
          <a:p>
            <a:pPr lvl="0">
              <a:spcBef>
                <a:spcPts val="0"/>
              </a:spcBef>
              <a:buNone/>
            </a:pPr>
            <a:r>
              <a:rPr lang="en" dirty="0" smtClean="0"/>
              <a:t>The texture</a:t>
            </a:r>
            <a:r>
              <a:rPr lang="en" baseline="0" dirty="0" smtClean="0"/>
              <a:t> [click]</a:t>
            </a:r>
          </a:p>
          <a:p>
            <a:pPr lvl="0">
              <a:spcBef>
                <a:spcPts val="0"/>
              </a:spcBef>
              <a:buNone/>
            </a:pPr>
            <a:endParaRPr lang="en" baseline="0" dirty="0" smtClean="0"/>
          </a:p>
          <a:p>
            <a:pPr lvl="0">
              <a:spcBef>
                <a:spcPts val="0"/>
              </a:spcBef>
              <a:buNone/>
            </a:pPr>
            <a:r>
              <a:rPr lang="en" baseline="0" dirty="0" smtClean="0"/>
              <a:t>Optimization [click]</a:t>
            </a:r>
          </a:p>
          <a:p>
            <a:pPr lvl="0">
              <a:spcBef>
                <a:spcPts val="0"/>
              </a:spcBef>
              <a:buNone/>
            </a:pPr>
            <a:endParaRPr lang="en" baseline="0" dirty="0" smtClean="0"/>
          </a:p>
          <a:p>
            <a:pPr lvl="0">
              <a:spcBef>
                <a:spcPts val="0"/>
              </a:spcBef>
              <a:buNone/>
            </a:pPr>
            <a:r>
              <a:rPr lang="en" baseline="0" dirty="0" smtClean="0"/>
              <a:t>Ours</a:t>
            </a:r>
            <a:endParaRPr lang="en" dirty="0"/>
          </a:p>
        </p:txBody>
      </p:sp>
    </p:spTree>
    <p:extLst>
      <p:ext uri="{BB962C8B-B14F-4D97-AF65-F5344CB8AC3E}">
        <p14:creationId xmlns:p14="http://schemas.microsoft.com/office/powerpoint/2010/main" val="1214498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a:t>
            </a:r>
            <a:r>
              <a:rPr lang="en" dirty="0" smtClean="0"/>
              <a:t>he results are pretty sim, but we are 500 times faster</a:t>
            </a:r>
          </a:p>
          <a:p>
            <a:pPr lvl="0">
              <a:spcBef>
                <a:spcPts val="0"/>
              </a:spcBef>
              <a:buNone/>
            </a:pPr>
            <a:r>
              <a:rPr lang="en" dirty="0" smtClean="0"/>
              <a:t>==</a:t>
            </a:r>
          </a:p>
          <a:p>
            <a:pPr lvl="0">
              <a:spcBef>
                <a:spcPts val="0"/>
              </a:spcBef>
              <a:buNone/>
            </a:pPr>
            <a:endParaRPr lang="en" dirty="0" smtClean="0"/>
          </a:p>
          <a:p>
            <a:pPr lvl="0">
              <a:spcBef>
                <a:spcPts val="0"/>
              </a:spcBef>
              <a:buNone/>
            </a:pPr>
            <a:r>
              <a:rPr lang="en" dirty="0" smtClean="0"/>
              <a:t>More</a:t>
            </a:r>
            <a:r>
              <a:rPr lang="en" baseline="0" dirty="0" smtClean="0"/>
              <a:t> examples are presented on this slide.</a:t>
            </a:r>
            <a:endParaRPr lang="en" dirty="0"/>
          </a:p>
        </p:txBody>
      </p:sp>
    </p:spTree>
    <p:extLst>
      <p:ext uri="{BB962C8B-B14F-4D97-AF65-F5344CB8AC3E}">
        <p14:creationId xmlns:p14="http://schemas.microsoft.com/office/powerpoint/2010/main" val="1488925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We</a:t>
            </a:r>
            <a:r>
              <a:rPr lang="en" baseline="0" dirty="0" smtClean="0"/>
              <a:t> present stylization results. The content image, [click] the style, [click] Gatys et. </a:t>
            </a:r>
            <a:r>
              <a:rPr lang="en-US" baseline="0" dirty="0" smtClean="0"/>
              <a:t>a</a:t>
            </a:r>
            <a:r>
              <a:rPr lang="en" baseline="0" dirty="0" smtClean="0"/>
              <a:t>l. optimization based, and ours. </a:t>
            </a:r>
            <a:endParaRPr lang="en" dirty="0"/>
          </a:p>
        </p:txBody>
      </p:sp>
    </p:spTree>
    <p:extLst>
      <p:ext uri="{BB962C8B-B14F-4D97-AF65-F5344CB8AC3E}">
        <p14:creationId xmlns:p14="http://schemas.microsoft.com/office/powerpoint/2010/main" val="423335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We</a:t>
            </a:r>
            <a:r>
              <a:rPr lang="en" baseline="0" dirty="0" smtClean="0"/>
              <a:t> present stylization results. The content image, [click] the style, [click] Gatys et. </a:t>
            </a:r>
            <a:r>
              <a:rPr lang="en-US" baseline="0" dirty="0" smtClean="0"/>
              <a:t>a</a:t>
            </a:r>
            <a:r>
              <a:rPr lang="en" baseline="0" dirty="0" smtClean="0"/>
              <a:t>l. optimization based, and ours. </a:t>
            </a:r>
            <a:endParaRPr lang="en" dirty="0"/>
          </a:p>
        </p:txBody>
      </p:sp>
    </p:spTree>
    <p:extLst>
      <p:ext uri="{BB962C8B-B14F-4D97-AF65-F5344CB8AC3E}">
        <p14:creationId xmlns:p14="http://schemas.microsoft.com/office/powerpoint/2010/main" val="1934203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D</a:t>
            </a:r>
            <a:r>
              <a:rPr lang="en" dirty="0" smtClean="0"/>
              <a:t>o it</a:t>
            </a:r>
          </a:p>
          <a:p>
            <a:pPr lvl="0">
              <a:spcBef>
                <a:spcPts val="0"/>
              </a:spcBef>
              <a:buNone/>
            </a:pPr>
            <a:r>
              <a:rPr lang="en" dirty="0" smtClean="0"/>
              <a:t>==</a:t>
            </a:r>
          </a:p>
          <a:p>
            <a:pPr lvl="0">
              <a:spcBef>
                <a:spcPts val="0"/>
              </a:spcBef>
              <a:buNone/>
            </a:pPr>
            <a:r>
              <a:rPr lang="en" dirty="0" smtClean="0"/>
              <a:t>Our generator</a:t>
            </a:r>
            <a:r>
              <a:rPr lang="en" baseline="0" dirty="0" smtClean="0"/>
              <a:t> processes noise at different resolutions and gradually merges the results. Please refer to the paper for the details.</a:t>
            </a:r>
          </a:p>
          <a:p>
            <a:pPr lvl="0">
              <a:spcBef>
                <a:spcPts val="0"/>
              </a:spcBef>
              <a:buNone/>
            </a:pPr>
            <a:endParaRPr lang="en" baseline="0" dirty="0" smtClean="0"/>
          </a:p>
          <a:p>
            <a:pPr lvl="0">
              <a:spcBef>
                <a:spcPts val="0"/>
              </a:spcBef>
              <a:buNone/>
            </a:pPr>
            <a:r>
              <a:rPr lang="en" baseline="0" dirty="0" smtClean="0"/>
              <a:t>The main thing to notice is that the archtecture is fully convolutional and thus can be applied to noise images of any dimensionality. </a:t>
            </a:r>
          </a:p>
          <a:p>
            <a:pPr lvl="0">
              <a:spcBef>
                <a:spcPts val="0"/>
              </a:spcBef>
              <a:buNone/>
            </a:pPr>
            <a:endParaRPr lang="en" baseline="0" dirty="0" smtClean="0"/>
          </a:p>
          <a:p>
            <a:pPr lvl="0">
              <a:spcBef>
                <a:spcPts val="0"/>
              </a:spcBef>
              <a:buNone/>
            </a:pPr>
            <a:r>
              <a:rPr lang="en" baseline="0" dirty="0" smtClean="0"/>
              <a:t>Having only local operations such as convolutions works as a regularization and prevents the generator from collapsing everything into a single point.</a:t>
            </a:r>
          </a:p>
        </p:txBody>
      </p:sp>
    </p:spTree>
    <p:extLst>
      <p:ext uri="{BB962C8B-B14F-4D97-AF65-F5344CB8AC3E}">
        <p14:creationId xmlns:p14="http://schemas.microsoft.com/office/powerpoint/2010/main" val="3695819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Change the caption for </a:t>
            </a:r>
            <a:r>
              <a:rPr lang="en-US" baseline="0" dirty="0" err="1" smtClean="0"/>
              <a:t>mahendran</a:t>
            </a:r>
            <a:r>
              <a:rPr lang="en-US" baseline="0" dirty="0" smtClean="0"/>
              <a:t>, probably add </a:t>
            </a:r>
            <a:r>
              <a:rPr lang="ru-RU" baseline="0" dirty="0" smtClean="0"/>
              <a:t>выделяшки</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recent realization is that pre-trained deep convolutional neural network can be used to create fascinating images and visualizations.</a:t>
            </a:r>
          </a:p>
          <a:p>
            <a:pPr lvl="0">
              <a:spcBef>
                <a:spcPts val="0"/>
              </a:spcBef>
              <a:buNone/>
            </a:pPr>
            <a:endParaRPr lang="en-US" dirty="0" smtClean="0"/>
          </a:p>
          <a:p>
            <a:pPr lvl="0">
              <a:spcBef>
                <a:spcPts val="0"/>
              </a:spcBef>
              <a:buNone/>
            </a:pPr>
            <a:r>
              <a:rPr lang="en-US" baseline="0" dirty="0" smtClean="0"/>
              <a:t>For example, one possibility is to maximize selected neural activations in order to generate neural dreams of objects or [click] other patterns.</a:t>
            </a:r>
          </a:p>
          <a:p>
            <a:pPr lvl="0">
              <a:spcBef>
                <a:spcPts val="0"/>
              </a:spcBef>
              <a:buNone/>
            </a:pPr>
            <a:endParaRPr lang="en-US" baseline="0" dirty="0" smtClean="0"/>
          </a:p>
          <a:p>
            <a:pPr lvl="0">
              <a:spcBef>
                <a:spcPts val="0"/>
              </a:spcBef>
              <a:buNone/>
            </a:pPr>
            <a:r>
              <a:rPr lang="en-US" baseline="0" dirty="0" smtClean="0"/>
              <a:t>Most importantly for us, [click] CNNs were recently used to capture the style of an image or texture [click] in order to create either new texture samples or to transfer style from one image onto another.</a:t>
            </a:r>
            <a:r>
              <a:rPr lang="ru-RU" baseline="0" dirty="0" smtClean="0"/>
              <a:t> </a:t>
            </a:r>
            <a:r>
              <a:rPr lang="en-US" b="1" baseline="0" dirty="0" smtClean="0"/>
              <a:t>The texture synthesis and style transfer is what we will focus on. </a:t>
            </a:r>
            <a:endParaRPr lang="en-US" b="1" dirty="0" smtClean="0"/>
          </a:p>
        </p:txBody>
      </p:sp>
    </p:spTree>
    <p:extLst>
      <p:ext uri="{BB962C8B-B14F-4D97-AF65-F5344CB8AC3E}">
        <p14:creationId xmlns:p14="http://schemas.microsoft.com/office/powerpoint/2010/main" val="4061695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Change the caption for </a:t>
            </a:r>
            <a:r>
              <a:rPr lang="en-US" baseline="0" dirty="0" err="1" smtClean="0"/>
              <a:t>mahendran</a:t>
            </a:r>
            <a:r>
              <a:rPr lang="en-US" baseline="0" dirty="0" smtClean="0"/>
              <a:t>, probably add </a:t>
            </a:r>
            <a:r>
              <a:rPr lang="ru-RU" baseline="0" dirty="0" smtClean="0"/>
              <a:t>выделяшки</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recent realization is that pre-trained deep convolutional neural network can be used to create fascinating images and visualizations.</a:t>
            </a:r>
          </a:p>
          <a:p>
            <a:pPr lvl="0">
              <a:spcBef>
                <a:spcPts val="0"/>
              </a:spcBef>
              <a:buNone/>
            </a:pPr>
            <a:endParaRPr lang="en-US" dirty="0" smtClean="0"/>
          </a:p>
          <a:p>
            <a:pPr lvl="0">
              <a:spcBef>
                <a:spcPts val="0"/>
              </a:spcBef>
              <a:buNone/>
            </a:pPr>
            <a:r>
              <a:rPr lang="en-US" baseline="0" dirty="0" smtClean="0"/>
              <a:t>For example, one possibility is to maximize selected neural activations in order to generate neural dreams of objects or [click] other patterns.</a:t>
            </a:r>
          </a:p>
          <a:p>
            <a:pPr lvl="0">
              <a:spcBef>
                <a:spcPts val="0"/>
              </a:spcBef>
              <a:buNone/>
            </a:pPr>
            <a:endParaRPr lang="en-US" baseline="0" dirty="0" smtClean="0"/>
          </a:p>
          <a:p>
            <a:pPr lvl="0">
              <a:spcBef>
                <a:spcPts val="0"/>
              </a:spcBef>
              <a:buNone/>
            </a:pPr>
            <a:r>
              <a:rPr lang="en-US" baseline="0" dirty="0" smtClean="0"/>
              <a:t>Most importantly for us, [click] CNNs were recently used to capture the style of an image or texture [click] in order to create either new texture samples or to transfer style from one image onto another.</a:t>
            </a:r>
            <a:r>
              <a:rPr lang="ru-RU" baseline="0" dirty="0" smtClean="0"/>
              <a:t> </a:t>
            </a:r>
            <a:r>
              <a:rPr lang="en-US" b="1" baseline="0" dirty="0" smtClean="0"/>
              <a:t>The texture synthesis and style transfer is what we will focus on. </a:t>
            </a:r>
            <a:endParaRPr lang="en-US" b="1" dirty="0" smtClean="0"/>
          </a:p>
        </p:txBody>
      </p:sp>
    </p:spTree>
    <p:extLst>
      <p:ext uri="{BB962C8B-B14F-4D97-AF65-F5344CB8AC3E}">
        <p14:creationId xmlns:p14="http://schemas.microsoft.com/office/powerpoint/2010/main" val="3481945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More results</a:t>
            </a:r>
            <a:r>
              <a:rPr lang="en" baseline="0" dirty="0" smtClean="0"/>
              <a:t> presented on this slide. </a:t>
            </a:r>
            <a:endParaRPr lang="en" dirty="0"/>
          </a:p>
        </p:txBody>
      </p:sp>
    </p:spTree>
    <p:extLst>
      <p:ext uri="{BB962C8B-B14F-4D97-AF65-F5344CB8AC3E}">
        <p14:creationId xmlns:p14="http://schemas.microsoft.com/office/powerpoint/2010/main" val="2319975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compare stylization results. The original image and the style image are presented in first and last columns respectively. first and the last column shows presents the original image, the second shows our results, the optimization </a:t>
            </a:r>
          </a:p>
        </p:txBody>
      </p:sp>
    </p:spTree>
    <p:extLst>
      <p:ext uri="{BB962C8B-B14F-4D97-AF65-F5344CB8AC3E}">
        <p14:creationId xmlns:p14="http://schemas.microsoft.com/office/powerpoint/2010/main" val="3794583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Our</a:t>
            </a:r>
            <a:r>
              <a:rPr lang="en" baseline="0" dirty="0" smtClean="0"/>
              <a:t> work uses the generator neural network idea from the generative adversarial networks paper by Ian Goodfellow et. </a:t>
            </a:r>
            <a:r>
              <a:rPr lang="en-US" baseline="0" dirty="0" smtClean="0"/>
              <a:t>al</a:t>
            </a:r>
            <a:r>
              <a:rPr lang="en" baseline="0" dirty="0" smtClean="0"/>
              <a:t>. </a:t>
            </a:r>
          </a:p>
          <a:p>
            <a:pPr lvl="0">
              <a:spcBef>
                <a:spcPts val="0"/>
              </a:spcBef>
              <a:buNone/>
            </a:pPr>
            <a:endParaRPr lang="en" baseline="0" dirty="0" smtClean="0"/>
          </a:p>
          <a:p>
            <a:pPr lvl="0">
              <a:spcBef>
                <a:spcPts val="0"/>
              </a:spcBef>
              <a:buNone/>
            </a:pPr>
            <a:r>
              <a:rPr lang="en" baseline="0" dirty="0" smtClean="0"/>
              <a:t>[click] Several tech reports were published on arXive after we published ours,  and submited to future conferences which only </a:t>
            </a:r>
            <a:r>
              <a:rPr lang="en-US" baseline="0" dirty="0" smtClean="0"/>
              <a:t>proves the value of the topic.  </a:t>
            </a:r>
            <a:r>
              <a:rPr lang="en" baseline="0" dirty="0" smtClean="0"/>
              <a:t>  </a:t>
            </a:r>
          </a:p>
          <a:p>
            <a:pPr lvl="0">
              <a:spcBef>
                <a:spcPts val="0"/>
              </a:spcBef>
              <a:buNone/>
            </a:pPr>
            <a:endParaRPr lang="en" baseline="0" dirty="0" smtClean="0"/>
          </a:p>
          <a:p>
            <a:pPr lvl="0">
              <a:spcBef>
                <a:spcPts val="0"/>
              </a:spcBef>
              <a:buNone/>
            </a:pPr>
            <a:endParaRPr lang="en" baseline="0" dirty="0" smtClean="0"/>
          </a:p>
          <a:p>
            <a:pPr lvl="0">
              <a:spcBef>
                <a:spcPts val="0"/>
              </a:spcBef>
              <a:buNone/>
            </a:pPr>
            <a:r>
              <a:rPr lang="en" baseline="0" dirty="0" smtClean="0"/>
              <a:t>Let us quickly recall the texture synthesis method as proposed by Gatys et. </a:t>
            </a:r>
            <a:r>
              <a:rPr lang="en-US" baseline="0" dirty="0" smtClean="0"/>
              <a:t>a</a:t>
            </a:r>
            <a:r>
              <a:rPr lang="en" baseline="0" dirty="0" smtClean="0"/>
              <a:t>l. </a:t>
            </a:r>
            <a:endParaRPr lang="en" dirty="0"/>
          </a:p>
        </p:txBody>
      </p:sp>
    </p:spTree>
    <p:extLst>
      <p:ext uri="{BB962C8B-B14F-4D97-AF65-F5344CB8AC3E}">
        <p14:creationId xmlns:p14="http://schemas.microsoft.com/office/powerpoint/2010/main" val="2560816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Our</a:t>
            </a:r>
            <a:r>
              <a:rPr lang="en" baseline="0" dirty="0" smtClean="0"/>
              <a:t> work uses the generator neural network idea from the generative adversarial networks paper by Ian Goodfellow et. </a:t>
            </a:r>
            <a:r>
              <a:rPr lang="en-US" baseline="0" dirty="0" smtClean="0"/>
              <a:t>al</a:t>
            </a:r>
            <a:r>
              <a:rPr lang="en" baseline="0" dirty="0" smtClean="0"/>
              <a:t>. </a:t>
            </a:r>
          </a:p>
          <a:p>
            <a:pPr lvl="0">
              <a:spcBef>
                <a:spcPts val="0"/>
              </a:spcBef>
              <a:buNone/>
            </a:pPr>
            <a:endParaRPr lang="en" baseline="0" dirty="0" smtClean="0"/>
          </a:p>
          <a:p>
            <a:pPr lvl="0">
              <a:spcBef>
                <a:spcPts val="0"/>
              </a:spcBef>
              <a:buNone/>
            </a:pPr>
            <a:r>
              <a:rPr lang="en" baseline="0" dirty="0" smtClean="0"/>
              <a:t>[click] Several tech reports were published on arXive after we published ours,  and submited to future conferences which only </a:t>
            </a:r>
            <a:r>
              <a:rPr lang="en-US" baseline="0" dirty="0" smtClean="0"/>
              <a:t>proves the value of the topic.  </a:t>
            </a:r>
            <a:r>
              <a:rPr lang="en" baseline="0" dirty="0" smtClean="0"/>
              <a:t>  </a:t>
            </a:r>
          </a:p>
          <a:p>
            <a:pPr lvl="0">
              <a:spcBef>
                <a:spcPts val="0"/>
              </a:spcBef>
              <a:buNone/>
            </a:pPr>
            <a:endParaRPr lang="en" baseline="0" dirty="0" smtClean="0"/>
          </a:p>
          <a:p>
            <a:pPr lvl="0">
              <a:spcBef>
                <a:spcPts val="0"/>
              </a:spcBef>
              <a:buNone/>
            </a:pPr>
            <a:endParaRPr lang="en" baseline="0" dirty="0" smtClean="0"/>
          </a:p>
          <a:p>
            <a:pPr lvl="0">
              <a:spcBef>
                <a:spcPts val="0"/>
              </a:spcBef>
              <a:buNone/>
            </a:pPr>
            <a:r>
              <a:rPr lang="en" baseline="0" dirty="0" smtClean="0"/>
              <a:t>Let us quickly recall the texture synthesis method as proposed by Gatys et. </a:t>
            </a:r>
            <a:r>
              <a:rPr lang="en-US" baseline="0" dirty="0" smtClean="0"/>
              <a:t>a</a:t>
            </a:r>
            <a:r>
              <a:rPr lang="en" baseline="0" dirty="0" smtClean="0"/>
              <a:t>l. </a:t>
            </a:r>
            <a:endParaRPr lang="en" dirty="0"/>
          </a:p>
        </p:txBody>
      </p:sp>
    </p:spTree>
    <p:extLst>
      <p:ext uri="{BB962C8B-B14F-4D97-AF65-F5344CB8AC3E}">
        <p14:creationId xmlns:p14="http://schemas.microsoft.com/office/powerpoint/2010/main" val="3065206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Our</a:t>
            </a:r>
            <a:r>
              <a:rPr lang="en" baseline="0" dirty="0" smtClean="0"/>
              <a:t> work uses the generator neural network idea from the generative adversarial networks paper by Ian Goodfellow et. </a:t>
            </a:r>
            <a:r>
              <a:rPr lang="en-US" baseline="0" dirty="0" smtClean="0"/>
              <a:t>al</a:t>
            </a:r>
            <a:r>
              <a:rPr lang="en" baseline="0" dirty="0" smtClean="0"/>
              <a:t>. </a:t>
            </a:r>
          </a:p>
          <a:p>
            <a:pPr lvl="0">
              <a:spcBef>
                <a:spcPts val="0"/>
              </a:spcBef>
              <a:buNone/>
            </a:pPr>
            <a:endParaRPr lang="en" baseline="0" dirty="0" smtClean="0"/>
          </a:p>
          <a:p>
            <a:pPr lvl="0">
              <a:spcBef>
                <a:spcPts val="0"/>
              </a:spcBef>
              <a:buNone/>
            </a:pPr>
            <a:r>
              <a:rPr lang="en" baseline="0" dirty="0" smtClean="0"/>
              <a:t>[click] Several tech reports were published on arXive after we published ours,  and submited to future conferences which only </a:t>
            </a:r>
            <a:r>
              <a:rPr lang="en-US" baseline="0" dirty="0" smtClean="0"/>
              <a:t>proves the value of the topic.  </a:t>
            </a:r>
            <a:r>
              <a:rPr lang="en" baseline="0" dirty="0" smtClean="0"/>
              <a:t>  </a:t>
            </a:r>
          </a:p>
          <a:p>
            <a:pPr lvl="0">
              <a:spcBef>
                <a:spcPts val="0"/>
              </a:spcBef>
              <a:buNone/>
            </a:pPr>
            <a:endParaRPr lang="en" baseline="0" dirty="0" smtClean="0"/>
          </a:p>
          <a:p>
            <a:pPr lvl="0">
              <a:spcBef>
                <a:spcPts val="0"/>
              </a:spcBef>
              <a:buNone/>
            </a:pPr>
            <a:endParaRPr lang="en" baseline="0" dirty="0" smtClean="0"/>
          </a:p>
          <a:p>
            <a:pPr lvl="0">
              <a:spcBef>
                <a:spcPts val="0"/>
              </a:spcBef>
              <a:buNone/>
            </a:pPr>
            <a:r>
              <a:rPr lang="en" baseline="0" dirty="0" smtClean="0"/>
              <a:t>Let us quickly recall the texture synthesis method as proposed by Gatys et. </a:t>
            </a:r>
            <a:r>
              <a:rPr lang="en-US" baseline="0" dirty="0" smtClean="0"/>
              <a:t>a</a:t>
            </a:r>
            <a:r>
              <a:rPr lang="en" baseline="0" dirty="0" smtClean="0"/>
              <a:t>l. </a:t>
            </a:r>
            <a:endParaRPr lang="en" dirty="0"/>
          </a:p>
        </p:txBody>
      </p:sp>
    </p:spTree>
    <p:extLst>
      <p:ext uri="{BB962C8B-B14F-4D97-AF65-F5344CB8AC3E}">
        <p14:creationId xmlns:p14="http://schemas.microsoft.com/office/powerpoint/2010/main" val="263718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Our</a:t>
            </a:r>
            <a:r>
              <a:rPr lang="en" baseline="0" dirty="0" smtClean="0"/>
              <a:t> work uses the generator neural network idea from the generative adversarial networks paper by Ian Goodfellow et. </a:t>
            </a:r>
            <a:r>
              <a:rPr lang="en-US" baseline="0" dirty="0" smtClean="0"/>
              <a:t>al</a:t>
            </a:r>
            <a:r>
              <a:rPr lang="en" baseline="0" dirty="0" smtClean="0"/>
              <a:t>. </a:t>
            </a:r>
          </a:p>
          <a:p>
            <a:pPr lvl="0">
              <a:spcBef>
                <a:spcPts val="0"/>
              </a:spcBef>
              <a:buNone/>
            </a:pPr>
            <a:endParaRPr lang="en" baseline="0" dirty="0" smtClean="0"/>
          </a:p>
          <a:p>
            <a:pPr lvl="0">
              <a:spcBef>
                <a:spcPts val="0"/>
              </a:spcBef>
              <a:buNone/>
            </a:pPr>
            <a:r>
              <a:rPr lang="en" baseline="0" dirty="0" smtClean="0"/>
              <a:t>[click] Several tech reports were published on arXive after we published ours,  and submited to future conferences which only </a:t>
            </a:r>
            <a:r>
              <a:rPr lang="en-US" baseline="0" dirty="0" smtClean="0"/>
              <a:t>proves the value of the topic.  </a:t>
            </a:r>
            <a:r>
              <a:rPr lang="en" baseline="0" dirty="0" smtClean="0"/>
              <a:t>  </a:t>
            </a:r>
          </a:p>
          <a:p>
            <a:pPr lvl="0">
              <a:spcBef>
                <a:spcPts val="0"/>
              </a:spcBef>
              <a:buNone/>
            </a:pPr>
            <a:endParaRPr lang="en" baseline="0" dirty="0" smtClean="0"/>
          </a:p>
          <a:p>
            <a:pPr lvl="0">
              <a:spcBef>
                <a:spcPts val="0"/>
              </a:spcBef>
              <a:buNone/>
            </a:pPr>
            <a:endParaRPr lang="en" baseline="0" dirty="0" smtClean="0"/>
          </a:p>
          <a:p>
            <a:pPr lvl="0">
              <a:spcBef>
                <a:spcPts val="0"/>
              </a:spcBef>
              <a:buNone/>
            </a:pPr>
            <a:r>
              <a:rPr lang="en" baseline="0" dirty="0" smtClean="0"/>
              <a:t>Let us quickly recall the texture synthesis method as proposed by Gatys et. </a:t>
            </a:r>
            <a:r>
              <a:rPr lang="en-US" baseline="0" dirty="0" smtClean="0"/>
              <a:t>a</a:t>
            </a:r>
            <a:r>
              <a:rPr lang="en" baseline="0" dirty="0" smtClean="0"/>
              <a:t>l. </a:t>
            </a:r>
            <a:endParaRPr lang="en" dirty="0"/>
          </a:p>
        </p:txBody>
      </p:sp>
    </p:spTree>
    <p:extLst>
      <p:ext uri="{BB962C8B-B14F-4D97-AF65-F5344CB8AC3E}">
        <p14:creationId xmlns:p14="http://schemas.microsoft.com/office/powerpoint/2010/main" val="2791992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Our</a:t>
            </a:r>
            <a:r>
              <a:rPr lang="en" baseline="0" dirty="0" smtClean="0"/>
              <a:t> work uses the generator neural network idea from the generative adversarial networks paper by Ian Goodfellow et. </a:t>
            </a:r>
            <a:r>
              <a:rPr lang="en-US" baseline="0" dirty="0" smtClean="0"/>
              <a:t>al</a:t>
            </a:r>
            <a:r>
              <a:rPr lang="en" baseline="0" dirty="0" smtClean="0"/>
              <a:t>. </a:t>
            </a:r>
          </a:p>
          <a:p>
            <a:pPr lvl="0">
              <a:spcBef>
                <a:spcPts val="0"/>
              </a:spcBef>
              <a:buNone/>
            </a:pPr>
            <a:endParaRPr lang="en" baseline="0" dirty="0" smtClean="0"/>
          </a:p>
          <a:p>
            <a:pPr lvl="0">
              <a:spcBef>
                <a:spcPts val="0"/>
              </a:spcBef>
              <a:buNone/>
            </a:pPr>
            <a:r>
              <a:rPr lang="en" baseline="0" dirty="0" smtClean="0"/>
              <a:t>[click] Several tech reports were published on arXive after we published ours,  and submited to future conferences which only </a:t>
            </a:r>
            <a:r>
              <a:rPr lang="en-US" baseline="0" dirty="0" smtClean="0"/>
              <a:t>proves the value of the topic.  </a:t>
            </a:r>
            <a:r>
              <a:rPr lang="en" baseline="0" dirty="0" smtClean="0"/>
              <a:t>  </a:t>
            </a:r>
          </a:p>
          <a:p>
            <a:pPr lvl="0">
              <a:spcBef>
                <a:spcPts val="0"/>
              </a:spcBef>
              <a:buNone/>
            </a:pPr>
            <a:endParaRPr lang="en" baseline="0" dirty="0" smtClean="0"/>
          </a:p>
          <a:p>
            <a:pPr lvl="0">
              <a:spcBef>
                <a:spcPts val="0"/>
              </a:spcBef>
              <a:buNone/>
            </a:pPr>
            <a:endParaRPr lang="en" baseline="0" dirty="0" smtClean="0"/>
          </a:p>
          <a:p>
            <a:pPr lvl="0">
              <a:spcBef>
                <a:spcPts val="0"/>
              </a:spcBef>
              <a:buNone/>
            </a:pPr>
            <a:r>
              <a:rPr lang="en" baseline="0" dirty="0" smtClean="0"/>
              <a:t>Let us quickly recall the texture synthesis method as proposed by Gatys et. </a:t>
            </a:r>
            <a:r>
              <a:rPr lang="en-US" baseline="0" dirty="0" smtClean="0"/>
              <a:t>a</a:t>
            </a:r>
            <a:r>
              <a:rPr lang="en" baseline="0" dirty="0" smtClean="0"/>
              <a:t>l. </a:t>
            </a:r>
            <a:endParaRPr lang="en" dirty="0"/>
          </a:p>
        </p:txBody>
      </p:sp>
    </p:spTree>
    <p:extLst>
      <p:ext uri="{BB962C8B-B14F-4D97-AF65-F5344CB8AC3E}">
        <p14:creationId xmlns:p14="http://schemas.microsoft.com/office/powerpoint/2010/main" val="198839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Our</a:t>
            </a:r>
            <a:r>
              <a:rPr lang="en" baseline="0" dirty="0" smtClean="0"/>
              <a:t> work uses the generator neural network idea from the generative adversarial networks paper by Ian Goodfellow et. </a:t>
            </a:r>
            <a:r>
              <a:rPr lang="en-US" baseline="0" dirty="0" smtClean="0"/>
              <a:t>al</a:t>
            </a:r>
            <a:r>
              <a:rPr lang="en" baseline="0" dirty="0" smtClean="0"/>
              <a:t>. </a:t>
            </a:r>
          </a:p>
          <a:p>
            <a:pPr lvl="0">
              <a:spcBef>
                <a:spcPts val="0"/>
              </a:spcBef>
              <a:buNone/>
            </a:pPr>
            <a:endParaRPr lang="en" baseline="0" dirty="0" smtClean="0"/>
          </a:p>
          <a:p>
            <a:pPr lvl="0">
              <a:spcBef>
                <a:spcPts val="0"/>
              </a:spcBef>
              <a:buNone/>
            </a:pPr>
            <a:r>
              <a:rPr lang="en" baseline="0" dirty="0" smtClean="0"/>
              <a:t>[click] Several tech reports were published on arXive after we published ours,  and submited to future conferences which only </a:t>
            </a:r>
            <a:r>
              <a:rPr lang="en-US" baseline="0" dirty="0" smtClean="0"/>
              <a:t>proves the value of the topic.  </a:t>
            </a:r>
            <a:r>
              <a:rPr lang="en" baseline="0" dirty="0" smtClean="0"/>
              <a:t>  </a:t>
            </a:r>
          </a:p>
          <a:p>
            <a:pPr lvl="0">
              <a:spcBef>
                <a:spcPts val="0"/>
              </a:spcBef>
              <a:buNone/>
            </a:pPr>
            <a:endParaRPr lang="en" baseline="0" dirty="0" smtClean="0"/>
          </a:p>
          <a:p>
            <a:pPr lvl="0">
              <a:spcBef>
                <a:spcPts val="0"/>
              </a:spcBef>
              <a:buNone/>
            </a:pPr>
            <a:endParaRPr lang="en" baseline="0" dirty="0" smtClean="0"/>
          </a:p>
          <a:p>
            <a:pPr lvl="0">
              <a:spcBef>
                <a:spcPts val="0"/>
              </a:spcBef>
              <a:buNone/>
            </a:pPr>
            <a:r>
              <a:rPr lang="en" baseline="0" dirty="0" smtClean="0"/>
              <a:t>Let us quickly recall the texture synthesis method as proposed by Gatys et. </a:t>
            </a:r>
            <a:r>
              <a:rPr lang="en-US" baseline="0" dirty="0" smtClean="0"/>
              <a:t>a</a:t>
            </a:r>
            <a:r>
              <a:rPr lang="en" baseline="0" dirty="0" smtClean="0"/>
              <a:t>l. </a:t>
            </a:r>
            <a:endParaRPr lang="en" dirty="0"/>
          </a:p>
        </p:txBody>
      </p:sp>
    </p:spTree>
    <p:extLst>
      <p:ext uri="{BB962C8B-B14F-4D97-AF65-F5344CB8AC3E}">
        <p14:creationId xmlns:p14="http://schemas.microsoft.com/office/powerpoint/2010/main" val="630953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Our</a:t>
            </a:r>
            <a:r>
              <a:rPr lang="en" baseline="0" dirty="0" smtClean="0"/>
              <a:t> work uses the generator neural network idea from the generative adversarial networks paper by Ian Goodfellow et. </a:t>
            </a:r>
            <a:r>
              <a:rPr lang="en-US" baseline="0" dirty="0" smtClean="0"/>
              <a:t>al</a:t>
            </a:r>
            <a:r>
              <a:rPr lang="en" baseline="0" dirty="0" smtClean="0"/>
              <a:t>. </a:t>
            </a:r>
          </a:p>
          <a:p>
            <a:pPr lvl="0">
              <a:spcBef>
                <a:spcPts val="0"/>
              </a:spcBef>
              <a:buNone/>
            </a:pPr>
            <a:endParaRPr lang="en" baseline="0" dirty="0" smtClean="0"/>
          </a:p>
          <a:p>
            <a:pPr lvl="0">
              <a:spcBef>
                <a:spcPts val="0"/>
              </a:spcBef>
              <a:buNone/>
            </a:pPr>
            <a:r>
              <a:rPr lang="en" baseline="0" dirty="0" smtClean="0"/>
              <a:t>[click] Several tech reports were published on arXive after we published ours,  and submited to future conferences which only </a:t>
            </a:r>
            <a:r>
              <a:rPr lang="en-US" baseline="0" dirty="0" smtClean="0"/>
              <a:t>proves the value of the topic.  </a:t>
            </a:r>
            <a:r>
              <a:rPr lang="en" baseline="0" dirty="0" smtClean="0"/>
              <a:t>  </a:t>
            </a:r>
          </a:p>
          <a:p>
            <a:pPr lvl="0">
              <a:spcBef>
                <a:spcPts val="0"/>
              </a:spcBef>
              <a:buNone/>
            </a:pPr>
            <a:endParaRPr lang="en" baseline="0" dirty="0" smtClean="0"/>
          </a:p>
          <a:p>
            <a:pPr lvl="0">
              <a:spcBef>
                <a:spcPts val="0"/>
              </a:spcBef>
              <a:buNone/>
            </a:pPr>
            <a:endParaRPr lang="en" baseline="0" dirty="0" smtClean="0"/>
          </a:p>
          <a:p>
            <a:pPr lvl="0">
              <a:spcBef>
                <a:spcPts val="0"/>
              </a:spcBef>
              <a:buNone/>
            </a:pPr>
            <a:r>
              <a:rPr lang="en" baseline="0" dirty="0" smtClean="0"/>
              <a:t>Let us quickly recall the texture synthesis method as proposed by Gatys et. </a:t>
            </a:r>
            <a:r>
              <a:rPr lang="en-US" baseline="0" dirty="0" smtClean="0"/>
              <a:t>a</a:t>
            </a:r>
            <a:r>
              <a:rPr lang="en" baseline="0" dirty="0" smtClean="0"/>
              <a:t>l. </a:t>
            </a:r>
            <a:endParaRPr lang="en" dirty="0"/>
          </a:p>
        </p:txBody>
      </p:sp>
    </p:spTree>
    <p:extLst>
      <p:ext uri="{BB962C8B-B14F-4D97-AF65-F5344CB8AC3E}">
        <p14:creationId xmlns:p14="http://schemas.microsoft.com/office/powerpoint/2010/main" val="2168086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Change the caption for </a:t>
            </a:r>
            <a:r>
              <a:rPr lang="en-US" baseline="0" dirty="0" err="1" smtClean="0"/>
              <a:t>mahendran</a:t>
            </a:r>
            <a:r>
              <a:rPr lang="en-US" baseline="0" dirty="0" smtClean="0"/>
              <a:t>, probably add </a:t>
            </a:r>
            <a:r>
              <a:rPr lang="ru-RU" baseline="0" dirty="0" smtClean="0"/>
              <a:t>выделяшки</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recent realization is that pre-trained deep convolutional neural network can be used to create fascinating images and visualizations.</a:t>
            </a:r>
          </a:p>
          <a:p>
            <a:pPr lvl="0">
              <a:spcBef>
                <a:spcPts val="0"/>
              </a:spcBef>
              <a:buNone/>
            </a:pPr>
            <a:endParaRPr lang="en-US" dirty="0" smtClean="0"/>
          </a:p>
          <a:p>
            <a:pPr lvl="0">
              <a:spcBef>
                <a:spcPts val="0"/>
              </a:spcBef>
              <a:buNone/>
            </a:pPr>
            <a:r>
              <a:rPr lang="en-US" baseline="0" dirty="0" smtClean="0"/>
              <a:t>For example, one possibility is to maximize selected neural activations in order to generate neural dreams of objects or [click] other patterns.</a:t>
            </a:r>
          </a:p>
          <a:p>
            <a:pPr lvl="0">
              <a:spcBef>
                <a:spcPts val="0"/>
              </a:spcBef>
              <a:buNone/>
            </a:pPr>
            <a:endParaRPr lang="en-US" baseline="0" dirty="0" smtClean="0"/>
          </a:p>
          <a:p>
            <a:pPr lvl="0">
              <a:spcBef>
                <a:spcPts val="0"/>
              </a:spcBef>
              <a:buNone/>
            </a:pPr>
            <a:r>
              <a:rPr lang="en-US" baseline="0" dirty="0" smtClean="0"/>
              <a:t>Most importantly for us, [click] CNNs were recently used to capture the style of an image or texture [click] in order to create either new texture samples or to transfer style from one image onto another.</a:t>
            </a:r>
            <a:r>
              <a:rPr lang="ru-RU" baseline="0" dirty="0" smtClean="0"/>
              <a:t> </a:t>
            </a:r>
            <a:r>
              <a:rPr lang="en-US" b="1" baseline="0" dirty="0" smtClean="0"/>
              <a:t>The texture synthesis and style transfer is what we will focus on. </a:t>
            </a:r>
            <a:endParaRPr lang="en-US" b="1" dirty="0" smtClean="0"/>
          </a:p>
        </p:txBody>
      </p:sp>
    </p:spTree>
    <p:extLst>
      <p:ext uri="{BB962C8B-B14F-4D97-AF65-F5344CB8AC3E}">
        <p14:creationId xmlns:p14="http://schemas.microsoft.com/office/powerpoint/2010/main" val="2960345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Our</a:t>
            </a:r>
            <a:r>
              <a:rPr lang="en" baseline="0" dirty="0" smtClean="0"/>
              <a:t> work uses the generator neural network idea from the generative adversarial networks paper by Ian Goodfellow et. </a:t>
            </a:r>
            <a:r>
              <a:rPr lang="en-US" baseline="0" dirty="0" smtClean="0"/>
              <a:t>al</a:t>
            </a:r>
            <a:r>
              <a:rPr lang="en" baseline="0" dirty="0" smtClean="0"/>
              <a:t>. </a:t>
            </a:r>
          </a:p>
          <a:p>
            <a:pPr lvl="0">
              <a:spcBef>
                <a:spcPts val="0"/>
              </a:spcBef>
              <a:buNone/>
            </a:pPr>
            <a:endParaRPr lang="en" baseline="0" dirty="0" smtClean="0"/>
          </a:p>
          <a:p>
            <a:pPr lvl="0">
              <a:spcBef>
                <a:spcPts val="0"/>
              </a:spcBef>
              <a:buNone/>
            </a:pPr>
            <a:r>
              <a:rPr lang="en" baseline="0" dirty="0" smtClean="0"/>
              <a:t>[click] Several tech reports were published on arXive after we published ours,  and submited to future conferences which only </a:t>
            </a:r>
            <a:r>
              <a:rPr lang="en-US" baseline="0" dirty="0" smtClean="0"/>
              <a:t>proves the value of the topic.  </a:t>
            </a:r>
            <a:r>
              <a:rPr lang="en" baseline="0" dirty="0" smtClean="0"/>
              <a:t>  </a:t>
            </a:r>
          </a:p>
          <a:p>
            <a:pPr lvl="0">
              <a:spcBef>
                <a:spcPts val="0"/>
              </a:spcBef>
              <a:buNone/>
            </a:pPr>
            <a:endParaRPr lang="en" baseline="0" dirty="0" smtClean="0"/>
          </a:p>
          <a:p>
            <a:pPr lvl="0">
              <a:spcBef>
                <a:spcPts val="0"/>
              </a:spcBef>
              <a:buNone/>
            </a:pPr>
            <a:endParaRPr lang="en" baseline="0" dirty="0" smtClean="0"/>
          </a:p>
          <a:p>
            <a:pPr lvl="0">
              <a:spcBef>
                <a:spcPts val="0"/>
              </a:spcBef>
              <a:buNone/>
            </a:pPr>
            <a:r>
              <a:rPr lang="en" baseline="0" dirty="0" smtClean="0"/>
              <a:t>Let us quickly recall the texture synthesis method as proposed by Gatys et. </a:t>
            </a:r>
            <a:r>
              <a:rPr lang="en-US" baseline="0" dirty="0" smtClean="0"/>
              <a:t>a</a:t>
            </a:r>
            <a:r>
              <a:rPr lang="en" baseline="0" dirty="0" smtClean="0"/>
              <a:t>l. </a:t>
            </a:r>
            <a:endParaRPr lang="en" dirty="0"/>
          </a:p>
        </p:txBody>
      </p:sp>
    </p:spTree>
    <p:extLst>
      <p:ext uri="{BB962C8B-B14F-4D97-AF65-F5344CB8AC3E}">
        <p14:creationId xmlns:p14="http://schemas.microsoft.com/office/powerpoint/2010/main" val="2003817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Our</a:t>
            </a:r>
            <a:r>
              <a:rPr lang="en" baseline="0" dirty="0" smtClean="0"/>
              <a:t> work uses the generator neural network idea from the generative adversarial networks paper by Ian Goodfellow et. </a:t>
            </a:r>
            <a:r>
              <a:rPr lang="en-US" baseline="0" dirty="0" smtClean="0"/>
              <a:t>al</a:t>
            </a:r>
            <a:r>
              <a:rPr lang="en" baseline="0" dirty="0" smtClean="0"/>
              <a:t>. </a:t>
            </a:r>
          </a:p>
          <a:p>
            <a:pPr lvl="0">
              <a:spcBef>
                <a:spcPts val="0"/>
              </a:spcBef>
              <a:buNone/>
            </a:pPr>
            <a:endParaRPr lang="en" baseline="0" dirty="0" smtClean="0"/>
          </a:p>
          <a:p>
            <a:pPr lvl="0">
              <a:spcBef>
                <a:spcPts val="0"/>
              </a:spcBef>
              <a:buNone/>
            </a:pPr>
            <a:r>
              <a:rPr lang="en" baseline="0" dirty="0" smtClean="0"/>
              <a:t>[click] Several tech reports were published on arXive after we published ours,  and submited to future conferences which only </a:t>
            </a:r>
            <a:r>
              <a:rPr lang="en-US" baseline="0" dirty="0" smtClean="0"/>
              <a:t>proves the value of the topic.  </a:t>
            </a:r>
            <a:r>
              <a:rPr lang="en" baseline="0" dirty="0" smtClean="0"/>
              <a:t>  </a:t>
            </a:r>
          </a:p>
          <a:p>
            <a:pPr lvl="0">
              <a:spcBef>
                <a:spcPts val="0"/>
              </a:spcBef>
              <a:buNone/>
            </a:pPr>
            <a:endParaRPr lang="en" baseline="0" dirty="0" smtClean="0"/>
          </a:p>
          <a:p>
            <a:pPr lvl="0">
              <a:spcBef>
                <a:spcPts val="0"/>
              </a:spcBef>
              <a:buNone/>
            </a:pPr>
            <a:endParaRPr lang="en" baseline="0" dirty="0" smtClean="0"/>
          </a:p>
          <a:p>
            <a:pPr lvl="0">
              <a:spcBef>
                <a:spcPts val="0"/>
              </a:spcBef>
              <a:buNone/>
            </a:pPr>
            <a:r>
              <a:rPr lang="en" baseline="0" dirty="0" smtClean="0"/>
              <a:t>Let us quickly recall the texture synthesis method as proposed by Gatys et. </a:t>
            </a:r>
            <a:r>
              <a:rPr lang="en-US" baseline="0" dirty="0" smtClean="0"/>
              <a:t>a</a:t>
            </a:r>
            <a:r>
              <a:rPr lang="en" baseline="0" dirty="0" smtClean="0"/>
              <a:t>l. </a:t>
            </a:r>
            <a:endParaRPr lang="en" dirty="0"/>
          </a:p>
        </p:txBody>
      </p:sp>
    </p:spTree>
    <p:extLst>
      <p:ext uri="{BB962C8B-B14F-4D97-AF65-F5344CB8AC3E}">
        <p14:creationId xmlns:p14="http://schemas.microsoft.com/office/powerpoint/2010/main" val="117547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compare stylization results. The original image and the style image are presented in first and last columns respectively. first and the last column shows presents the original image, the second shows our results, the optimization </a:t>
            </a:r>
          </a:p>
        </p:txBody>
      </p:sp>
    </p:spTree>
    <p:extLst>
      <p:ext uri="{BB962C8B-B14F-4D97-AF65-F5344CB8AC3E}">
        <p14:creationId xmlns:p14="http://schemas.microsoft.com/office/powerpoint/2010/main" val="188168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Our</a:t>
            </a:r>
            <a:r>
              <a:rPr lang="en" baseline="0" dirty="0" smtClean="0"/>
              <a:t> work uses the generator neural network idea from the generative adversarial networks paper by Ian Goodfellow et. </a:t>
            </a:r>
            <a:r>
              <a:rPr lang="en-US" baseline="0" dirty="0" smtClean="0"/>
              <a:t>al</a:t>
            </a:r>
            <a:r>
              <a:rPr lang="en" baseline="0" dirty="0" smtClean="0"/>
              <a:t>. </a:t>
            </a:r>
          </a:p>
          <a:p>
            <a:pPr lvl="0">
              <a:spcBef>
                <a:spcPts val="0"/>
              </a:spcBef>
              <a:buNone/>
            </a:pPr>
            <a:endParaRPr lang="en" baseline="0" dirty="0" smtClean="0"/>
          </a:p>
          <a:p>
            <a:pPr lvl="0">
              <a:spcBef>
                <a:spcPts val="0"/>
              </a:spcBef>
              <a:buNone/>
            </a:pPr>
            <a:r>
              <a:rPr lang="en" baseline="0" dirty="0" smtClean="0"/>
              <a:t>[click] Several tech reports were published on arXive after we published ours,  and submited to future conferences which only </a:t>
            </a:r>
            <a:r>
              <a:rPr lang="en-US" baseline="0" dirty="0" smtClean="0"/>
              <a:t>proves the value of the topic.  </a:t>
            </a:r>
            <a:r>
              <a:rPr lang="en" baseline="0" dirty="0" smtClean="0"/>
              <a:t>  </a:t>
            </a:r>
          </a:p>
          <a:p>
            <a:pPr lvl="0">
              <a:spcBef>
                <a:spcPts val="0"/>
              </a:spcBef>
              <a:buNone/>
            </a:pPr>
            <a:endParaRPr lang="en" baseline="0" dirty="0" smtClean="0"/>
          </a:p>
          <a:p>
            <a:pPr lvl="0">
              <a:spcBef>
                <a:spcPts val="0"/>
              </a:spcBef>
              <a:buNone/>
            </a:pPr>
            <a:endParaRPr lang="en" baseline="0" dirty="0" smtClean="0"/>
          </a:p>
          <a:p>
            <a:pPr lvl="0">
              <a:spcBef>
                <a:spcPts val="0"/>
              </a:spcBef>
              <a:buNone/>
            </a:pPr>
            <a:r>
              <a:rPr lang="en" baseline="0" dirty="0" smtClean="0"/>
              <a:t>Let us quickly recall the texture synthesis method as proposed by Gatys et. </a:t>
            </a:r>
            <a:r>
              <a:rPr lang="en-US" baseline="0" dirty="0" smtClean="0"/>
              <a:t>a</a:t>
            </a:r>
            <a:r>
              <a:rPr lang="en" baseline="0" dirty="0" smtClean="0"/>
              <a:t>l. </a:t>
            </a:r>
            <a:endParaRPr lang="en" dirty="0"/>
          </a:p>
        </p:txBody>
      </p:sp>
    </p:spTree>
    <p:extLst>
      <p:ext uri="{BB962C8B-B14F-4D97-AF65-F5344CB8AC3E}">
        <p14:creationId xmlns:p14="http://schemas.microsoft.com/office/powerpoint/2010/main" val="399609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recent realization is that pre-trained deep convolutional neural network can be used to create fascinating images and visualizations.</a:t>
            </a:r>
          </a:p>
          <a:p>
            <a:pPr lvl="0">
              <a:spcBef>
                <a:spcPts val="0"/>
              </a:spcBef>
              <a:buNone/>
            </a:pPr>
            <a:endParaRPr lang="en-US" dirty="0" smtClean="0"/>
          </a:p>
          <a:p>
            <a:pPr lvl="0">
              <a:spcBef>
                <a:spcPts val="0"/>
              </a:spcBef>
              <a:buNone/>
            </a:pPr>
            <a:r>
              <a:rPr lang="en-US" baseline="0" dirty="0" smtClean="0"/>
              <a:t>For example, one possibility is to maximize selected neural activations in order to generate neural dreams of objects or [click] other patterns.</a:t>
            </a:r>
          </a:p>
          <a:p>
            <a:pPr lvl="0">
              <a:spcBef>
                <a:spcPts val="0"/>
              </a:spcBef>
              <a:buNone/>
            </a:pPr>
            <a:endParaRPr lang="en-US" baseline="0" dirty="0" smtClean="0"/>
          </a:p>
          <a:p>
            <a:pPr lvl="0">
              <a:spcBef>
                <a:spcPts val="0"/>
              </a:spcBef>
              <a:buNone/>
            </a:pPr>
            <a:r>
              <a:rPr lang="en-US" baseline="0" dirty="0" smtClean="0"/>
              <a:t>Most importantly for us, [click] CNNs were recently used to capture the style of an image or texture [click] in order to create either new texture samples or to transfer style from one image onto another.</a:t>
            </a:r>
            <a:r>
              <a:rPr lang="ru-RU" baseline="0" dirty="0" smtClean="0"/>
              <a:t> </a:t>
            </a:r>
            <a:r>
              <a:rPr lang="en-US" b="1" baseline="0" dirty="0" smtClean="0"/>
              <a:t>The texture synthesis and style transfer is what we will focus on. </a:t>
            </a:r>
            <a:endParaRPr lang="en-US" b="1" dirty="0" smtClean="0"/>
          </a:p>
        </p:txBody>
      </p:sp>
    </p:spTree>
    <p:extLst>
      <p:ext uri="{BB962C8B-B14F-4D97-AF65-F5344CB8AC3E}">
        <p14:creationId xmlns:p14="http://schemas.microsoft.com/office/powerpoint/2010/main" val="219089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is a texture ? Preserve local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lvl="0">
              <a:spcBef>
                <a:spcPts val="0"/>
              </a:spcBef>
              <a:buNone/>
            </a:pPr>
            <a:r>
              <a:rPr lang="en-US" baseline="0" dirty="0" smtClean="0"/>
              <a:t>Most importantly for us, [click] CNNs were recently used to capture the style of an image or texture [click] in order to create either new texture samples or to transfer style from one image onto another.</a:t>
            </a:r>
            <a:r>
              <a:rPr lang="ru-RU" baseline="0" dirty="0" smtClean="0"/>
              <a:t> </a:t>
            </a:r>
            <a:r>
              <a:rPr lang="en-US" b="1" baseline="0" dirty="0" smtClean="0"/>
              <a:t>The texture synthesis and style transfer is what we will focus on. </a:t>
            </a:r>
            <a:endParaRPr lang="en-US" b="1" dirty="0" smtClean="0"/>
          </a:p>
        </p:txBody>
      </p:sp>
    </p:spTree>
    <p:extLst>
      <p:ext uri="{BB962C8B-B14F-4D97-AF65-F5344CB8AC3E}">
        <p14:creationId xmlns:p14="http://schemas.microsoft.com/office/powerpoint/2010/main" val="4039768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Change the caption for </a:t>
            </a:r>
            <a:r>
              <a:rPr lang="en-US" baseline="0" dirty="0" err="1" smtClean="0"/>
              <a:t>mahendran</a:t>
            </a:r>
            <a:r>
              <a:rPr lang="en-US" baseline="0" dirty="0" smtClean="0"/>
              <a:t>, probably add </a:t>
            </a:r>
            <a:r>
              <a:rPr lang="ru-RU" baseline="0" dirty="0" smtClean="0"/>
              <a:t>выделяшки</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recent realization is that pre-trained deep convolutional neural network can be used to create fascinating images and visualizations.</a:t>
            </a:r>
          </a:p>
          <a:p>
            <a:pPr lvl="0">
              <a:spcBef>
                <a:spcPts val="0"/>
              </a:spcBef>
              <a:buNone/>
            </a:pPr>
            <a:endParaRPr lang="en-US" dirty="0" smtClean="0"/>
          </a:p>
          <a:p>
            <a:pPr lvl="0">
              <a:spcBef>
                <a:spcPts val="0"/>
              </a:spcBef>
              <a:buNone/>
            </a:pPr>
            <a:r>
              <a:rPr lang="en-US" baseline="0" dirty="0" smtClean="0"/>
              <a:t>For example, one possibility is to maximize selected neural activations in order to generate neural dreams of objects or [click] other patterns.</a:t>
            </a:r>
          </a:p>
          <a:p>
            <a:pPr lvl="0">
              <a:spcBef>
                <a:spcPts val="0"/>
              </a:spcBef>
              <a:buNone/>
            </a:pPr>
            <a:endParaRPr lang="en-US" baseline="0" dirty="0" smtClean="0"/>
          </a:p>
          <a:p>
            <a:pPr lvl="0">
              <a:spcBef>
                <a:spcPts val="0"/>
              </a:spcBef>
              <a:buNone/>
            </a:pPr>
            <a:r>
              <a:rPr lang="en-US" baseline="0" dirty="0" smtClean="0"/>
              <a:t>Most importantly for us, [click] CNNs were recently used to capture the style of an image or texture [click] in order to create either new texture samples or to transfer style from one image onto another.</a:t>
            </a:r>
            <a:r>
              <a:rPr lang="ru-RU" baseline="0" dirty="0" smtClean="0"/>
              <a:t> </a:t>
            </a:r>
            <a:r>
              <a:rPr lang="en-US" b="1" baseline="0" dirty="0" smtClean="0"/>
              <a:t>The texture synthesis and style transfer is what we will focus on. </a:t>
            </a:r>
            <a:endParaRPr lang="en-US" b="1" dirty="0" smtClean="0"/>
          </a:p>
        </p:txBody>
      </p:sp>
    </p:spTree>
    <p:extLst>
      <p:ext uri="{BB962C8B-B14F-4D97-AF65-F5344CB8AC3E}">
        <p14:creationId xmlns:p14="http://schemas.microsoft.com/office/powerpoint/2010/main" val="1537463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Change the caption for </a:t>
            </a:r>
            <a:r>
              <a:rPr lang="en-US" baseline="0" dirty="0" err="1" smtClean="0"/>
              <a:t>mahendran</a:t>
            </a:r>
            <a:r>
              <a:rPr lang="en-US" baseline="0" dirty="0" smtClean="0"/>
              <a:t>, probably add </a:t>
            </a:r>
            <a:r>
              <a:rPr lang="ru-RU" baseline="0" dirty="0" smtClean="0"/>
              <a:t>выделяшки</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recent realization is that pre-trained deep convolutional neural network can be used to create fascinating images and visualizations.</a:t>
            </a:r>
          </a:p>
          <a:p>
            <a:pPr lvl="0">
              <a:spcBef>
                <a:spcPts val="0"/>
              </a:spcBef>
              <a:buNone/>
            </a:pPr>
            <a:endParaRPr lang="en-US" dirty="0" smtClean="0"/>
          </a:p>
          <a:p>
            <a:pPr lvl="0">
              <a:spcBef>
                <a:spcPts val="0"/>
              </a:spcBef>
              <a:buNone/>
            </a:pPr>
            <a:r>
              <a:rPr lang="en-US" baseline="0" dirty="0" smtClean="0"/>
              <a:t>For example, one possibility is to maximize selected neural activations in order to generate neural dreams of objects or [click] other patterns.</a:t>
            </a:r>
          </a:p>
          <a:p>
            <a:pPr lvl="0">
              <a:spcBef>
                <a:spcPts val="0"/>
              </a:spcBef>
              <a:buNone/>
            </a:pPr>
            <a:endParaRPr lang="en-US" baseline="0" dirty="0" smtClean="0"/>
          </a:p>
          <a:p>
            <a:pPr lvl="0">
              <a:spcBef>
                <a:spcPts val="0"/>
              </a:spcBef>
              <a:buNone/>
            </a:pPr>
            <a:r>
              <a:rPr lang="en-US" baseline="0" dirty="0" smtClean="0"/>
              <a:t>Most importantly for us, [click] CNNs were recently used to capture the style of an image or texture [click] in order to create either new texture samples or to transfer style from one image onto another.</a:t>
            </a:r>
            <a:r>
              <a:rPr lang="ru-RU" baseline="0" dirty="0" smtClean="0"/>
              <a:t> </a:t>
            </a:r>
            <a:r>
              <a:rPr lang="en-US" b="1" baseline="0" dirty="0" smtClean="0"/>
              <a:t>The texture synthesis and style transfer is what we will focus on. </a:t>
            </a:r>
            <a:endParaRPr lang="en-US" b="1" dirty="0" smtClean="0"/>
          </a:p>
        </p:txBody>
      </p:sp>
    </p:spTree>
    <p:extLst>
      <p:ext uri="{BB962C8B-B14F-4D97-AF65-F5344CB8AC3E}">
        <p14:creationId xmlns:p14="http://schemas.microsoft.com/office/powerpoint/2010/main" val="1334435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Change the caption for </a:t>
            </a:r>
            <a:r>
              <a:rPr lang="en-US" baseline="0" dirty="0" err="1" smtClean="0"/>
              <a:t>mahendran</a:t>
            </a:r>
            <a:r>
              <a:rPr lang="en-US" baseline="0" dirty="0" smtClean="0"/>
              <a:t>, probably add </a:t>
            </a:r>
            <a:r>
              <a:rPr lang="ru-RU" baseline="0" dirty="0" smtClean="0"/>
              <a:t>выделяшки</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recent realization is that pre-trained deep convolutional neural network can be used to create fascinating images and visualizations.</a:t>
            </a:r>
          </a:p>
          <a:p>
            <a:pPr lvl="0">
              <a:spcBef>
                <a:spcPts val="0"/>
              </a:spcBef>
              <a:buNone/>
            </a:pPr>
            <a:endParaRPr lang="en-US" dirty="0" smtClean="0"/>
          </a:p>
          <a:p>
            <a:pPr lvl="0">
              <a:spcBef>
                <a:spcPts val="0"/>
              </a:spcBef>
              <a:buNone/>
            </a:pPr>
            <a:r>
              <a:rPr lang="en-US" baseline="0" dirty="0" smtClean="0"/>
              <a:t>For example, one possibility is to maximize selected neural activations in order to generate neural dreams of objects or [click] other patterns.</a:t>
            </a:r>
          </a:p>
          <a:p>
            <a:pPr lvl="0">
              <a:spcBef>
                <a:spcPts val="0"/>
              </a:spcBef>
              <a:buNone/>
            </a:pPr>
            <a:endParaRPr lang="en-US" baseline="0" dirty="0" smtClean="0"/>
          </a:p>
          <a:p>
            <a:pPr lvl="0">
              <a:spcBef>
                <a:spcPts val="0"/>
              </a:spcBef>
              <a:buNone/>
            </a:pPr>
            <a:r>
              <a:rPr lang="en-US" baseline="0" dirty="0" smtClean="0"/>
              <a:t>Most importantly for us, [click] CNNs were recently used to capture the style of an image or texture [click] in order to create either new texture samples or to transfer style from one image onto another.</a:t>
            </a:r>
            <a:r>
              <a:rPr lang="ru-RU" baseline="0" dirty="0" smtClean="0"/>
              <a:t> </a:t>
            </a:r>
            <a:r>
              <a:rPr lang="en-US" b="1" baseline="0" dirty="0" smtClean="0"/>
              <a:t>The texture synthesis and style transfer is what we will focus on. </a:t>
            </a:r>
            <a:endParaRPr lang="en-US" b="1" dirty="0" smtClean="0"/>
          </a:p>
        </p:txBody>
      </p:sp>
    </p:spTree>
    <p:extLst>
      <p:ext uri="{BB962C8B-B14F-4D97-AF65-F5344CB8AC3E}">
        <p14:creationId xmlns:p14="http://schemas.microsoft.com/office/powerpoint/2010/main" val="2614613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tangle 3"/>
          <p:cNvSpPr/>
          <p:nvPr/>
        </p:nvSpPr>
        <p:spPr>
          <a:xfrm>
            <a:off x="3429000" y="4857750"/>
            <a:ext cx="3429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dirty="0">
              <a:solidFill>
                <a:schemeClr val="bg1"/>
              </a:solidFill>
            </a:endParaRPr>
          </a:p>
        </p:txBody>
      </p:sp>
      <p:sp>
        <p:nvSpPr>
          <p:cNvPr id="5" name="Rectangle 4"/>
          <p:cNvSpPr/>
          <p:nvPr/>
        </p:nvSpPr>
        <p:spPr>
          <a:xfrm>
            <a:off x="0" y="4857750"/>
            <a:ext cx="3429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solidFill>
                <a:schemeClr val="bg1"/>
              </a:solidFill>
            </a:endParaRPr>
          </a:p>
        </p:txBody>
      </p:sp>
      <p:sp>
        <p:nvSpPr>
          <p:cNvPr id="6" name="Rounded Rectangle 5"/>
          <p:cNvSpPr/>
          <p:nvPr/>
        </p:nvSpPr>
        <p:spPr>
          <a:xfrm>
            <a:off x="285750" y="971550"/>
            <a:ext cx="6172200" cy="154305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p>
        </p:txBody>
      </p:sp>
      <p:sp>
        <p:nvSpPr>
          <p:cNvPr id="7" name="TextBox 6"/>
          <p:cNvSpPr txBox="1"/>
          <p:nvPr/>
        </p:nvSpPr>
        <p:spPr>
          <a:xfrm>
            <a:off x="803673" y="4866085"/>
            <a:ext cx="2625328" cy="277415"/>
          </a:xfrm>
          <a:prstGeom prst="rect">
            <a:avLst/>
          </a:prstGeom>
          <a:noFill/>
        </p:spPr>
        <p:txBody>
          <a:bodyPr anchor="ctr"/>
          <a:lstStyle/>
          <a:p>
            <a:pPr algn="r" fontAlgn="auto">
              <a:spcBef>
                <a:spcPts val="0"/>
              </a:spcBef>
              <a:spcAft>
                <a:spcPts val="0"/>
              </a:spcAft>
              <a:defRPr/>
            </a:pPr>
            <a:endParaRPr lang="en-US" sz="900" dirty="0">
              <a:solidFill>
                <a:schemeClr val="bg1"/>
              </a:solidFill>
              <a:latin typeface="+mn-lt"/>
              <a:cs typeface="+mn-cs"/>
            </a:endParaRPr>
          </a:p>
        </p:txBody>
      </p:sp>
      <p:sp>
        <p:nvSpPr>
          <p:cNvPr id="2" name="Title 1"/>
          <p:cNvSpPr>
            <a:spLocks noGrp="1"/>
          </p:cNvSpPr>
          <p:nvPr>
            <p:ph type="ctrTitle"/>
          </p:nvPr>
        </p:nvSpPr>
        <p:spPr>
          <a:xfrm>
            <a:off x="457200" y="1085850"/>
            <a:ext cx="5829300" cy="628650"/>
          </a:xfrm>
        </p:spPr>
        <p:txBody>
          <a:bodyPr/>
          <a:lstStyle>
            <a:lvl1pPr>
              <a:defRPr baseline="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914400" y="2000250"/>
            <a:ext cx="4800600" cy="400050"/>
          </a:xfrm>
        </p:spPr>
        <p:txBody>
          <a:bodyPr/>
          <a:lstStyle>
            <a:lvl1pPr marL="0" indent="0" algn="ctr">
              <a:buNone/>
              <a:defRPr baseline="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edit Master subtitle style</a:t>
            </a:r>
            <a:endParaRPr lang="en-US" dirty="0"/>
          </a:p>
        </p:txBody>
      </p:sp>
      <p:sp>
        <p:nvSpPr>
          <p:cNvPr id="8" name="Date Placeholder 3"/>
          <p:cNvSpPr>
            <a:spLocks noGrp="1"/>
          </p:cNvSpPr>
          <p:nvPr>
            <p:ph type="dt" sz="half" idx="10"/>
          </p:nvPr>
        </p:nvSpPr>
        <p:spPr>
          <a:xfrm>
            <a:off x="1" y="4869657"/>
            <a:ext cx="803672" cy="273844"/>
          </a:xfrm>
        </p:spPr>
        <p:txBody>
          <a:bodyPr/>
          <a:lstStyle>
            <a:lvl1pPr>
              <a:defRPr baseline="0" smtClean="0">
                <a:solidFill>
                  <a:schemeClr val="bg1"/>
                </a:solidFill>
              </a:defRPr>
            </a:lvl1pPr>
          </a:lstStyle>
          <a:p>
            <a:fld id="{D3A69DB1-9174-452A-9083-D07293318111}" type="datetime1">
              <a:rPr lang="en-US" smtClean="0"/>
              <a:t>10/5/2016</a:t>
            </a:fld>
            <a:endParaRPr lang="en-US" dirty="0"/>
          </a:p>
        </p:txBody>
      </p:sp>
      <p:sp>
        <p:nvSpPr>
          <p:cNvPr id="9" name="Footer Placeholder 4"/>
          <p:cNvSpPr>
            <a:spLocks noGrp="1"/>
          </p:cNvSpPr>
          <p:nvPr>
            <p:ph type="ftr" sz="quarter" idx="11"/>
          </p:nvPr>
        </p:nvSpPr>
        <p:spPr>
          <a:xfrm>
            <a:off x="3429000" y="4869657"/>
            <a:ext cx="2571750" cy="273844"/>
          </a:xfrm>
        </p:spPr>
        <p:txBody>
          <a:bodyPr/>
          <a:lstStyle>
            <a:lvl1pPr algn="l">
              <a:defRPr lang="en-US"/>
            </a:lvl1pPr>
          </a:lstStyle>
          <a:p>
            <a:r>
              <a:rPr lang="en-US" smtClean="0"/>
              <a:t>Style transfer, neural doodles &amp; texture synthesis</a:t>
            </a:r>
            <a:endParaRPr lang="en-US" dirty="0"/>
          </a:p>
        </p:txBody>
      </p:sp>
      <p:sp>
        <p:nvSpPr>
          <p:cNvPr id="10" name="Slide Number Placeholder 5"/>
          <p:cNvSpPr>
            <a:spLocks noGrp="1"/>
          </p:cNvSpPr>
          <p:nvPr>
            <p:ph type="sldNum" sz="quarter" idx="12"/>
          </p:nvPr>
        </p:nvSpPr>
        <p:spPr>
          <a:xfrm>
            <a:off x="6000750" y="4869657"/>
            <a:ext cx="857250" cy="273844"/>
          </a:xfrm>
        </p:spPr>
        <p:txBody>
          <a:bodyPr/>
          <a:lstStyle>
            <a:lvl1pPr>
              <a:defRPr baseline="0" smtClean="0">
                <a:solidFill>
                  <a:schemeClr val="bg1"/>
                </a:solidFill>
              </a:defRPr>
            </a:lvl1pPr>
          </a:lstStyle>
          <a:p>
            <a:fld id="{00000000-1234-1234-1234-123412341234}" type="slidenum">
              <a:rPr lang="en" sz="750" smtClean="0">
                <a:solidFill>
                  <a:schemeClr val="lt2"/>
                </a:solidFill>
                <a:latin typeface="Roboto"/>
                <a:ea typeface="Roboto"/>
                <a:cs typeface="Roboto"/>
                <a:sym typeface="Roboto"/>
              </a:rPr>
              <a:pPr/>
              <a:t>‹#›</a:t>
            </a:fld>
            <a:endParaRPr lang="en" sz="750" dirty="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0067627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75E5FB3D-F38D-415B-9B2B-7AA2742E66EB}" type="datetime1">
              <a:rPr lang="en-US" smtClean="0"/>
              <a:t>10/5/2016</a:t>
            </a:fld>
            <a:endParaRPr lang="en-US" dirty="0"/>
          </a:p>
        </p:txBody>
      </p:sp>
      <p:sp>
        <p:nvSpPr>
          <p:cNvPr id="5" name="Footer Placeholder 4"/>
          <p:cNvSpPr>
            <a:spLocks noGrp="1"/>
          </p:cNvSpPr>
          <p:nvPr>
            <p:ph type="ftr" sz="quarter" idx="11"/>
          </p:nvPr>
        </p:nvSpPr>
        <p:spPr/>
        <p:txBody>
          <a:bodyPr/>
          <a:lstStyle>
            <a:lvl1pPr>
              <a:defRPr/>
            </a:lvl1pPr>
          </a:lstStyle>
          <a:p>
            <a:r>
              <a:rPr lang="en-US" smtClean="0"/>
              <a:t>Style transfer, neural doodles &amp; texture synthesis</a:t>
            </a:r>
            <a:endParaRPr lang="en-US" dirty="0"/>
          </a:p>
        </p:txBody>
      </p:sp>
      <p:sp>
        <p:nvSpPr>
          <p:cNvPr id="6" name="Slide Number Placeholder 5"/>
          <p:cNvSpPr>
            <a:spLocks noGrp="1"/>
          </p:cNvSpPr>
          <p:nvPr>
            <p:ph type="sldNum" sz="quarter" idx="12"/>
          </p:nvPr>
        </p:nvSpPr>
        <p:spPr/>
        <p:txBody>
          <a:bodyPr/>
          <a:lstStyle>
            <a:lvl1pPr>
              <a:defRPr/>
            </a:lvl1pPr>
          </a:lstStyle>
          <a:p>
            <a:fld id="{00000000-1234-1234-1234-123412341234}" type="slidenum">
              <a:rPr lang="en" sz="750" smtClean="0">
                <a:solidFill>
                  <a:schemeClr val="lt2"/>
                </a:solidFill>
                <a:latin typeface="Roboto"/>
                <a:ea typeface="Roboto"/>
                <a:cs typeface="Roboto"/>
                <a:sym typeface="Roboto"/>
              </a:rPr>
              <a:pPr/>
              <a:t>‹#›</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934085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79"/>
            <a:ext cx="451485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51678E7-873E-464B-A18F-D55E67321667}" type="datetime1">
              <a:rPr lang="en-US" smtClean="0"/>
              <a:t>10/5/2016</a:t>
            </a:fld>
            <a:endParaRPr lang="en-US" dirty="0"/>
          </a:p>
        </p:txBody>
      </p:sp>
      <p:sp>
        <p:nvSpPr>
          <p:cNvPr id="5" name="Footer Placeholder 4"/>
          <p:cNvSpPr>
            <a:spLocks noGrp="1"/>
          </p:cNvSpPr>
          <p:nvPr>
            <p:ph type="ftr" sz="quarter" idx="11"/>
          </p:nvPr>
        </p:nvSpPr>
        <p:spPr/>
        <p:txBody>
          <a:bodyPr/>
          <a:lstStyle>
            <a:lvl1pPr>
              <a:defRPr/>
            </a:lvl1pPr>
          </a:lstStyle>
          <a:p>
            <a:r>
              <a:rPr lang="en-US" smtClean="0"/>
              <a:t>Style transfer, neural doodles &amp; texture synthesis</a:t>
            </a:r>
            <a:endParaRPr lang="en-US" dirty="0"/>
          </a:p>
        </p:txBody>
      </p:sp>
      <p:sp>
        <p:nvSpPr>
          <p:cNvPr id="6" name="Slide Number Placeholder 5"/>
          <p:cNvSpPr>
            <a:spLocks noGrp="1"/>
          </p:cNvSpPr>
          <p:nvPr>
            <p:ph type="sldNum" sz="quarter" idx="12"/>
          </p:nvPr>
        </p:nvSpPr>
        <p:spPr/>
        <p:txBody>
          <a:bodyPr/>
          <a:lstStyle>
            <a:lvl1pPr>
              <a:defRPr/>
            </a:lvl1pPr>
          </a:lstStyle>
          <a:p>
            <a:fld id="{00000000-1234-1234-1234-123412341234}" type="slidenum">
              <a:rPr lang="en" sz="750" smtClean="0">
                <a:solidFill>
                  <a:schemeClr val="lt2"/>
                </a:solidFill>
                <a:latin typeface="Roboto"/>
                <a:ea typeface="Roboto"/>
                <a:cs typeface="Roboto"/>
                <a:sym typeface="Roboto"/>
              </a:rPr>
              <a:pPr/>
              <a:t>‹#›</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81833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353927" y="205325"/>
            <a:ext cx="6166575" cy="505875"/>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2" name="Shape 22"/>
          <p:cNvSpPr txBox="1">
            <a:spLocks noGrp="1"/>
          </p:cNvSpPr>
          <p:nvPr>
            <p:ph type="body" idx="1"/>
          </p:nvPr>
        </p:nvSpPr>
        <p:spPr>
          <a:xfrm>
            <a:off x="353927" y="1367500"/>
            <a:ext cx="6166575" cy="3261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6392657" y="4695623"/>
            <a:ext cx="411525" cy="3936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028331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Rectangle 3"/>
          <p:cNvSpPr/>
          <p:nvPr/>
        </p:nvSpPr>
        <p:spPr>
          <a:xfrm>
            <a:off x="3429000" y="4857750"/>
            <a:ext cx="3429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solidFill>
                <a:schemeClr val="bg1"/>
              </a:solidFill>
            </a:endParaRPr>
          </a:p>
        </p:txBody>
      </p:sp>
      <p:sp>
        <p:nvSpPr>
          <p:cNvPr id="5" name="Rectangle 4"/>
          <p:cNvSpPr/>
          <p:nvPr/>
        </p:nvSpPr>
        <p:spPr>
          <a:xfrm>
            <a:off x="0" y="4857750"/>
            <a:ext cx="3429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solidFill>
                <a:schemeClr val="bg1"/>
              </a:solidFill>
            </a:endParaRPr>
          </a:p>
        </p:txBody>
      </p:sp>
      <p:sp>
        <p:nvSpPr>
          <p:cNvPr id="6" name="Rectangle 5"/>
          <p:cNvSpPr/>
          <p:nvPr/>
        </p:nvSpPr>
        <p:spPr>
          <a:xfrm>
            <a:off x="0" y="0"/>
            <a:ext cx="6858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p>
        </p:txBody>
      </p:sp>
      <p:sp>
        <p:nvSpPr>
          <p:cNvPr id="7" name="TextBox 6"/>
          <p:cNvSpPr txBox="1"/>
          <p:nvPr/>
        </p:nvSpPr>
        <p:spPr>
          <a:xfrm>
            <a:off x="803673" y="4866085"/>
            <a:ext cx="2625328" cy="277415"/>
          </a:xfrm>
          <a:prstGeom prst="rect">
            <a:avLst/>
          </a:prstGeom>
          <a:noFill/>
        </p:spPr>
        <p:txBody>
          <a:bodyPr anchor="ctr"/>
          <a:lstStyle/>
          <a:p>
            <a:pPr algn="r" fontAlgn="auto">
              <a:spcBef>
                <a:spcPts val="0"/>
              </a:spcBef>
              <a:spcAft>
                <a:spcPts val="0"/>
              </a:spcAft>
              <a:defRPr/>
            </a:pPr>
            <a:r>
              <a:rPr lang="en-US" sz="900" b="0" i="0" u="none" strike="noStrike" cap="none" baseline="0" dirty="0" smtClean="0">
                <a:solidFill>
                  <a:schemeClr val="bg1"/>
                </a:solidFill>
                <a:latin typeface="Arial"/>
                <a:ea typeface="Arial"/>
                <a:cs typeface="Arial"/>
                <a:sym typeface="Arial"/>
              </a:rPr>
              <a:t>Dmitry </a:t>
            </a:r>
            <a:r>
              <a:rPr lang="en-US" sz="900" b="0" i="0" u="none" strike="noStrike" cap="none" baseline="0" dirty="0" err="1" smtClean="0">
                <a:solidFill>
                  <a:schemeClr val="bg1"/>
                </a:solidFill>
                <a:latin typeface="Arial"/>
                <a:ea typeface="Arial"/>
                <a:cs typeface="Arial"/>
                <a:sym typeface="Arial"/>
              </a:rPr>
              <a:t>Ulyanov</a:t>
            </a:r>
            <a:endParaRPr lang="en-US" sz="900" b="0" i="0" u="none" strike="noStrike" cap="none" dirty="0">
              <a:solidFill>
                <a:schemeClr val="bg1"/>
              </a:solidFill>
              <a:latin typeface="Arial"/>
              <a:ea typeface="Arial"/>
              <a:cs typeface="Arial"/>
              <a:sym typeface="Arial"/>
            </a:endParaRPr>
          </a:p>
        </p:txBody>
      </p:sp>
      <p:sp>
        <p:nvSpPr>
          <p:cNvPr id="3" name="Content Placeholder 2"/>
          <p:cNvSpPr>
            <a:spLocks noGrp="1"/>
          </p:cNvSpPr>
          <p:nvPr>
            <p:ph idx="1"/>
          </p:nvPr>
        </p:nvSpPr>
        <p:spPr>
          <a:xfrm>
            <a:off x="228600" y="800101"/>
            <a:ext cx="6286500" cy="3794522"/>
          </a:xfrm>
        </p:spPr>
        <p:txBody>
          <a:bodyPr/>
          <a:lstStyle>
            <a:lvl1pPr>
              <a:buSzPct val="60000"/>
              <a:buFontTx/>
              <a:buBlip>
                <a:blip r:embed="rId2"/>
              </a:buBlip>
              <a:defRPr/>
            </a:lvl1pPr>
            <a:lvl2pPr>
              <a:buSzPct val="60000"/>
              <a:buFontTx/>
              <a:buBlip>
                <a:blip r:embed="rId3"/>
              </a:buBlip>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0" y="0"/>
            <a:ext cx="6686550" cy="571500"/>
          </a:xfrm>
        </p:spPr>
        <p:txBody>
          <a:bodyPr/>
          <a:lstStyle>
            <a:lvl1pPr marL="137160" algn="l">
              <a:defRPr sz="2800" baseline="0">
                <a:solidFill>
                  <a:schemeClr val="bg1"/>
                </a:solidFill>
              </a:defRPr>
            </a:lvl1pPr>
          </a:lstStyle>
          <a:p>
            <a:r>
              <a:rPr lang="en-US" dirty="0" smtClean="0"/>
              <a:t>Click to edit Master title style</a:t>
            </a:r>
            <a:endParaRPr lang="en-US" dirty="0"/>
          </a:p>
        </p:txBody>
      </p:sp>
      <p:sp>
        <p:nvSpPr>
          <p:cNvPr id="8" name="Date Placeholder 3"/>
          <p:cNvSpPr>
            <a:spLocks noGrp="1"/>
          </p:cNvSpPr>
          <p:nvPr>
            <p:ph type="dt" sz="half" idx="10"/>
          </p:nvPr>
        </p:nvSpPr>
        <p:spPr>
          <a:xfrm>
            <a:off x="1" y="4869657"/>
            <a:ext cx="803672" cy="273844"/>
          </a:xfrm>
        </p:spPr>
        <p:txBody>
          <a:bodyPr/>
          <a:lstStyle>
            <a:lvl1pPr>
              <a:defRPr baseline="0" smtClean="0">
                <a:solidFill>
                  <a:schemeClr val="bg1"/>
                </a:solidFill>
              </a:defRPr>
            </a:lvl1pPr>
          </a:lstStyle>
          <a:p>
            <a:fld id="{B909E338-CC6F-45F3-A474-427C715A2DF9}" type="datetime1">
              <a:rPr lang="en-US" smtClean="0"/>
              <a:t>10/5/2016</a:t>
            </a:fld>
            <a:endParaRPr lang="en-US" dirty="0"/>
          </a:p>
        </p:txBody>
      </p:sp>
      <p:sp>
        <p:nvSpPr>
          <p:cNvPr id="9" name="Footer Placeholder 4"/>
          <p:cNvSpPr>
            <a:spLocks noGrp="1"/>
          </p:cNvSpPr>
          <p:nvPr>
            <p:ph type="ftr" sz="quarter" idx="11"/>
          </p:nvPr>
        </p:nvSpPr>
        <p:spPr>
          <a:xfrm>
            <a:off x="3429000" y="4869657"/>
            <a:ext cx="2628900" cy="273844"/>
          </a:xfrm>
        </p:spPr>
        <p:txBody>
          <a:bodyPr/>
          <a:lstStyle>
            <a:lvl1pPr algn="l">
              <a:defRPr baseline="0" smtClean="0">
                <a:solidFill>
                  <a:schemeClr val="bg1"/>
                </a:solidFill>
              </a:defRPr>
            </a:lvl1pPr>
          </a:lstStyle>
          <a:p>
            <a:r>
              <a:rPr lang="en-US" dirty="0" smtClean="0"/>
              <a:t>Style transfer, neural doodles &amp; texture synthesis</a:t>
            </a:r>
            <a:endParaRPr lang="en-US" dirty="0"/>
          </a:p>
        </p:txBody>
      </p:sp>
      <p:sp>
        <p:nvSpPr>
          <p:cNvPr id="10" name="Slide Number Placeholder 5"/>
          <p:cNvSpPr>
            <a:spLocks noGrp="1"/>
          </p:cNvSpPr>
          <p:nvPr>
            <p:ph type="sldNum" sz="quarter" idx="12"/>
          </p:nvPr>
        </p:nvSpPr>
        <p:spPr>
          <a:xfrm>
            <a:off x="6057900" y="4869657"/>
            <a:ext cx="800100" cy="273844"/>
          </a:xfrm>
        </p:spPr>
        <p:txBody>
          <a:bodyPr/>
          <a:lstStyle>
            <a:lvl1pPr>
              <a:defRPr baseline="0" smtClean="0">
                <a:solidFill>
                  <a:schemeClr val="bg1"/>
                </a:solidFill>
              </a:defRPr>
            </a:lvl1pPr>
          </a:lstStyle>
          <a:p>
            <a:fld id="{00000000-1234-1234-1234-123412341234}" type="slidenum">
              <a:rPr lang="en" sz="750" smtClean="0">
                <a:solidFill>
                  <a:schemeClr val="lt2"/>
                </a:solidFill>
                <a:latin typeface="Roboto"/>
                <a:ea typeface="Roboto"/>
                <a:cs typeface="Roboto"/>
                <a:sym typeface="Roboto"/>
              </a:rPr>
              <a:pPr/>
              <a:t>‹#›</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547940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CD7EA658-CFC5-4E37-A6DE-5322FA89BBCD}" type="datetime1">
              <a:rPr lang="en-US" smtClean="0"/>
              <a:t>10/5/2016</a:t>
            </a:fld>
            <a:endParaRPr lang="en-US" dirty="0"/>
          </a:p>
        </p:txBody>
      </p:sp>
      <p:sp>
        <p:nvSpPr>
          <p:cNvPr id="5" name="Footer Placeholder 4"/>
          <p:cNvSpPr>
            <a:spLocks noGrp="1"/>
          </p:cNvSpPr>
          <p:nvPr>
            <p:ph type="ftr" sz="quarter" idx="11"/>
          </p:nvPr>
        </p:nvSpPr>
        <p:spPr/>
        <p:txBody>
          <a:bodyPr/>
          <a:lstStyle>
            <a:lvl1pPr>
              <a:defRPr/>
            </a:lvl1pPr>
          </a:lstStyle>
          <a:p>
            <a:r>
              <a:rPr lang="en-US" smtClean="0"/>
              <a:t>Style transfer, neural doodles &amp; texture synthesis</a:t>
            </a:r>
            <a:endParaRPr lang="en-US" dirty="0"/>
          </a:p>
        </p:txBody>
      </p:sp>
      <p:sp>
        <p:nvSpPr>
          <p:cNvPr id="6" name="Slide Number Placeholder 5"/>
          <p:cNvSpPr>
            <a:spLocks noGrp="1"/>
          </p:cNvSpPr>
          <p:nvPr>
            <p:ph type="sldNum" sz="quarter" idx="12"/>
          </p:nvPr>
        </p:nvSpPr>
        <p:spPr/>
        <p:txBody>
          <a:bodyPr/>
          <a:lstStyle>
            <a:lvl1pPr>
              <a:defRPr/>
            </a:lvl1pPr>
          </a:lstStyle>
          <a:p>
            <a:fld id="{00000000-1234-1234-1234-123412341234}" type="slidenum">
              <a:rPr lang="en" sz="750" smtClean="0">
                <a:solidFill>
                  <a:schemeClr val="lt2"/>
                </a:solidFill>
                <a:latin typeface="Roboto"/>
                <a:ea typeface="Roboto"/>
                <a:cs typeface="Roboto"/>
                <a:sym typeface="Roboto"/>
              </a:rPr>
              <a:pPr/>
              <a:t>‹#›</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7560676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Rectangle 4"/>
          <p:cNvSpPr/>
          <p:nvPr/>
        </p:nvSpPr>
        <p:spPr>
          <a:xfrm>
            <a:off x="3429000" y="4857750"/>
            <a:ext cx="3429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solidFill>
                <a:schemeClr val="bg1"/>
              </a:solidFill>
            </a:endParaRPr>
          </a:p>
        </p:txBody>
      </p:sp>
      <p:sp>
        <p:nvSpPr>
          <p:cNvPr id="6" name="Rectangle 5"/>
          <p:cNvSpPr/>
          <p:nvPr/>
        </p:nvSpPr>
        <p:spPr>
          <a:xfrm>
            <a:off x="0" y="4857750"/>
            <a:ext cx="3429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solidFill>
                <a:schemeClr val="bg1"/>
              </a:solidFill>
            </a:endParaRPr>
          </a:p>
        </p:txBody>
      </p:sp>
      <p:sp>
        <p:nvSpPr>
          <p:cNvPr id="7" name="Rectangle 6"/>
          <p:cNvSpPr/>
          <p:nvPr/>
        </p:nvSpPr>
        <p:spPr>
          <a:xfrm>
            <a:off x="0" y="0"/>
            <a:ext cx="6858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p>
        </p:txBody>
      </p:sp>
      <p:sp>
        <p:nvSpPr>
          <p:cNvPr id="8" name="TextBox 7"/>
          <p:cNvSpPr txBox="1"/>
          <p:nvPr/>
        </p:nvSpPr>
        <p:spPr>
          <a:xfrm>
            <a:off x="803673" y="4866085"/>
            <a:ext cx="2625328" cy="277415"/>
          </a:xfrm>
          <a:prstGeom prst="rect">
            <a:avLst/>
          </a:prstGeom>
          <a:noFill/>
        </p:spPr>
        <p:txBody>
          <a:bodyPr anchor="ctr"/>
          <a:lstStyle/>
          <a:p>
            <a:pPr algn="r" fontAlgn="auto">
              <a:spcBef>
                <a:spcPts val="0"/>
              </a:spcBef>
              <a:spcAft>
                <a:spcPts val="0"/>
              </a:spcAft>
              <a:defRPr/>
            </a:pPr>
            <a:r>
              <a:rPr lang="en-US" sz="900" b="0" i="0" u="none" strike="noStrike" cap="none" baseline="0" dirty="0" smtClean="0">
                <a:solidFill>
                  <a:schemeClr val="bg1"/>
                </a:solidFill>
                <a:latin typeface="Arial"/>
                <a:ea typeface="Arial"/>
                <a:cs typeface="Arial"/>
                <a:sym typeface="Arial"/>
              </a:rPr>
              <a:t>Dmitry </a:t>
            </a:r>
            <a:r>
              <a:rPr lang="en-US" sz="900" b="0" i="0" u="none" strike="noStrike" cap="none" baseline="0" dirty="0" err="1" smtClean="0">
                <a:solidFill>
                  <a:schemeClr val="bg1"/>
                </a:solidFill>
                <a:latin typeface="Arial"/>
                <a:ea typeface="Arial"/>
                <a:cs typeface="Arial"/>
                <a:sym typeface="Arial"/>
              </a:rPr>
              <a:t>Ulyanov</a:t>
            </a:r>
            <a:endParaRPr lang="en-US" sz="900" b="0" i="0" u="none" strike="noStrike" cap="none" dirty="0">
              <a:solidFill>
                <a:schemeClr val="bg1"/>
              </a:solidFill>
              <a:latin typeface="Arial"/>
              <a:ea typeface="Arial"/>
              <a:cs typeface="Arial"/>
              <a:sym typeface="Arial"/>
            </a:endParaRPr>
          </a:p>
        </p:txBody>
      </p:sp>
      <p:sp>
        <p:nvSpPr>
          <p:cNvPr id="3" name="Content Placeholder 2"/>
          <p:cNvSpPr>
            <a:spLocks noGrp="1"/>
          </p:cNvSpPr>
          <p:nvPr>
            <p:ph sz="half" idx="1"/>
          </p:nvPr>
        </p:nvSpPr>
        <p:spPr>
          <a:xfrm>
            <a:off x="171450" y="800101"/>
            <a:ext cx="3200400" cy="3794522"/>
          </a:xfrm>
        </p:spPr>
        <p:txBody>
          <a:bodyPr/>
          <a:lstStyle>
            <a:lvl1pPr>
              <a:buSzPct val="60000"/>
              <a:buFontTx/>
              <a:buBlip>
                <a:blip r:embed="rId2"/>
              </a:buBlip>
              <a:defRPr sz="2100"/>
            </a:lvl1pPr>
            <a:lvl2pPr>
              <a:buSzPct val="60000"/>
              <a:buFontTx/>
              <a:buBlip>
                <a:blip r:embed="rId2"/>
              </a:buBlip>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486150" y="800101"/>
            <a:ext cx="3200400" cy="3794522"/>
          </a:xfrm>
        </p:spPr>
        <p:txBody>
          <a:bodyPr/>
          <a:lstStyle>
            <a:lvl1pPr>
              <a:buSzPct val="60000"/>
              <a:buFontTx/>
              <a:buBlip>
                <a:blip r:embed="rId2"/>
              </a:buBlip>
              <a:defRPr sz="2100"/>
            </a:lvl1pPr>
            <a:lvl2pPr>
              <a:buSzPct val="60000"/>
              <a:buFontTx/>
              <a:buBlip>
                <a:blip r:embed="rId2"/>
              </a:buBlip>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0" y="0"/>
            <a:ext cx="6629400" cy="571500"/>
          </a:xfrm>
        </p:spPr>
        <p:txBody>
          <a:bodyPr/>
          <a:lstStyle>
            <a:lvl1pPr marL="137160" algn="l">
              <a:defRPr sz="2800" baseline="0">
                <a:solidFill>
                  <a:schemeClr val="bg1"/>
                </a:solidFill>
              </a:defRPr>
            </a:lvl1pPr>
          </a:lstStyle>
          <a:p>
            <a:r>
              <a:rPr lang="en-US" dirty="0" smtClean="0"/>
              <a:t>Click to edit Master title style</a:t>
            </a:r>
            <a:endParaRPr lang="en-US" dirty="0"/>
          </a:p>
        </p:txBody>
      </p:sp>
      <p:sp>
        <p:nvSpPr>
          <p:cNvPr id="9" name="Date Placeholder 4"/>
          <p:cNvSpPr>
            <a:spLocks noGrp="1"/>
          </p:cNvSpPr>
          <p:nvPr>
            <p:ph type="dt" sz="half" idx="10"/>
          </p:nvPr>
        </p:nvSpPr>
        <p:spPr>
          <a:xfrm>
            <a:off x="0" y="4869657"/>
            <a:ext cx="800100" cy="273844"/>
          </a:xfrm>
        </p:spPr>
        <p:txBody>
          <a:bodyPr/>
          <a:lstStyle>
            <a:lvl1pPr>
              <a:defRPr baseline="0" smtClean="0">
                <a:solidFill>
                  <a:schemeClr val="bg1"/>
                </a:solidFill>
              </a:defRPr>
            </a:lvl1pPr>
          </a:lstStyle>
          <a:p>
            <a:fld id="{90E8D911-770D-4D12-B645-660A62352C1F}" type="datetime1">
              <a:rPr lang="en-US" smtClean="0"/>
              <a:t>10/5/2016</a:t>
            </a:fld>
            <a:endParaRPr lang="en-US" dirty="0"/>
          </a:p>
        </p:txBody>
      </p:sp>
      <p:sp>
        <p:nvSpPr>
          <p:cNvPr id="10" name="Footer Placeholder 5"/>
          <p:cNvSpPr>
            <a:spLocks noGrp="1"/>
          </p:cNvSpPr>
          <p:nvPr>
            <p:ph type="ftr" sz="quarter" idx="11"/>
          </p:nvPr>
        </p:nvSpPr>
        <p:spPr>
          <a:xfrm>
            <a:off x="3429000" y="4869657"/>
            <a:ext cx="2628900" cy="273844"/>
          </a:xfrm>
        </p:spPr>
        <p:txBody>
          <a:bodyPr/>
          <a:lstStyle>
            <a:lvl1pPr algn="l">
              <a:defRPr baseline="0" smtClean="0">
                <a:solidFill>
                  <a:schemeClr val="bg1"/>
                </a:solidFill>
              </a:defRPr>
            </a:lvl1pPr>
          </a:lstStyle>
          <a:p>
            <a:r>
              <a:rPr lang="en-US" smtClean="0"/>
              <a:t>Style transfer, neural doodles &amp; texture synthesis</a:t>
            </a:r>
            <a:endParaRPr lang="en-US" dirty="0"/>
          </a:p>
        </p:txBody>
      </p:sp>
      <p:sp>
        <p:nvSpPr>
          <p:cNvPr id="11" name="Slide Number Placeholder 6"/>
          <p:cNvSpPr>
            <a:spLocks noGrp="1"/>
          </p:cNvSpPr>
          <p:nvPr>
            <p:ph type="sldNum" sz="quarter" idx="12"/>
          </p:nvPr>
        </p:nvSpPr>
        <p:spPr>
          <a:xfrm>
            <a:off x="6057900" y="4869657"/>
            <a:ext cx="800100" cy="273844"/>
          </a:xfrm>
        </p:spPr>
        <p:txBody>
          <a:bodyPr/>
          <a:lstStyle>
            <a:lvl1pPr>
              <a:defRPr baseline="0" smtClean="0">
                <a:solidFill>
                  <a:schemeClr val="bg1"/>
                </a:solidFill>
              </a:defRPr>
            </a:lvl1pPr>
          </a:lstStyle>
          <a:p>
            <a:fld id="{00000000-1234-1234-1234-123412341234}" type="slidenum">
              <a:rPr lang="en" sz="750" smtClean="0">
                <a:solidFill>
                  <a:schemeClr val="lt2"/>
                </a:solidFill>
                <a:latin typeface="Roboto"/>
                <a:ea typeface="Roboto"/>
                <a:cs typeface="Roboto"/>
                <a:sym typeface="Roboto"/>
              </a:rPr>
              <a:pPr/>
              <a:t>‹#›</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882481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p:cNvSpPr/>
          <p:nvPr/>
        </p:nvSpPr>
        <p:spPr>
          <a:xfrm>
            <a:off x="3429000" y="4857750"/>
            <a:ext cx="3429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solidFill>
                <a:schemeClr val="bg1"/>
              </a:solidFill>
            </a:endParaRPr>
          </a:p>
        </p:txBody>
      </p:sp>
      <p:sp>
        <p:nvSpPr>
          <p:cNvPr id="8" name="Rectangle 7"/>
          <p:cNvSpPr/>
          <p:nvPr/>
        </p:nvSpPr>
        <p:spPr>
          <a:xfrm>
            <a:off x="0" y="4857750"/>
            <a:ext cx="3429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solidFill>
                <a:schemeClr val="bg1"/>
              </a:solidFill>
            </a:endParaRPr>
          </a:p>
        </p:txBody>
      </p:sp>
      <p:sp>
        <p:nvSpPr>
          <p:cNvPr id="9" name="Rectangle 8"/>
          <p:cNvSpPr/>
          <p:nvPr/>
        </p:nvSpPr>
        <p:spPr>
          <a:xfrm>
            <a:off x="0" y="0"/>
            <a:ext cx="6858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p>
        </p:txBody>
      </p:sp>
      <p:sp>
        <p:nvSpPr>
          <p:cNvPr id="10" name="TextBox 9"/>
          <p:cNvSpPr txBox="1"/>
          <p:nvPr/>
        </p:nvSpPr>
        <p:spPr>
          <a:xfrm>
            <a:off x="803673" y="4866085"/>
            <a:ext cx="2625328" cy="277415"/>
          </a:xfrm>
          <a:prstGeom prst="rect">
            <a:avLst/>
          </a:prstGeom>
          <a:noFill/>
        </p:spPr>
        <p:txBody>
          <a:bodyPr anchor="ctr"/>
          <a:lstStyle/>
          <a:p>
            <a:pPr algn="r" fontAlgn="auto">
              <a:spcBef>
                <a:spcPts val="0"/>
              </a:spcBef>
              <a:spcAft>
                <a:spcPts val="0"/>
              </a:spcAft>
              <a:defRPr/>
            </a:pPr>
            <a:r>
              <a:rPr lang="en-US" sz="900" b="0" i="0" u="none" strike="noStrike" cap="none" baseline="0" dirty="0" smtClean="0">
                <a:solidFill>
                  <a:schemeClr val="bg1"/>
                </a:solidFill>
                <a:latin typeface="Arial"/>
                <a:ea typeface="Arial"/>
                <a:cs typeface="Arial"/>
                <a:sym typeface="Arial"/>
              </a:rPr>
              <a:t>Dmitry </a:t>
            </a:r>
            <a:r>
              <a:rPr lang="en-US" sz="900" b="0" i="0" u="none" strike="noStrike" cap="none" baseline="0" dirty="0" err="1" smtClean="0">
                <a:solidFill>
                  <a:schemeClr val="bg1"/>
                </a:solidFill>
                <a:latin typeface="Arial"/>
                <a:ea typeface="Arial"/>
                <a:cs typeface="Arial"/>
                <a:sym typeface="Arial"/>
              </a:rPr>
              <a:t>Ulyanov</a:t>
            </a:r>
            <a:endParaRPr lang="en-US" sz="900" b="0" i="0" u="none" strike="noStrike" cap="none" dirty="0">
              <a:solidFill>
                <a:schemeClr val="bg1"/>
              </a:solidFill>
              <a:latin typeface="Arial"/>
              <a:ea typeface="Arial"/>
              <a:cs typeface="Arial"/>
              <a:sym typeface="Arial"/>
            </a:endParaRPr>
          </a:p>
        </p:txBody>
      </p:sp>
      <p:sp>
        <p:nvSpPr>
          <p:cNvPr id="3" name="Text Placeholder 2"/>
          <p:cNvSpPr>
            <a:spLocks noGrp="1"/>
          </p:cNvSpPr>
          <p:nvPr>
            <p:ph type="body" idx="1"/>
          </p:nvPr>
        </p:nvSpPr>
        <p:spPr>
          <a:xfrm>
            <a:off x="342900" y="742950"/>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257301"/>
            <a:ext cx="3030141" cy="3337322"/>
          </a:xfrm>
        </p:spPr>
        <p:txBody>
          <a:bodyPr/>
          <a:lstStyle>
            <a:lvl1pPr>
              <a:buSzPct val="60000"/>
              <a:buFontTx/>
              <a:buBlip>
                <a:blip r:embed="rId2"/>
              </a:buBlip>
              <a:defRPr sz="1800"/>
            </a:lvl1pPr>
            <a:lvl2pPr>
              <a:buSzPct val="60000"/>
              <a:buFontTx/>
              <a:buBlip>
                <a:blip r:embed="rId2"/>
              </a:buBlip>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3483769" y="742950"/>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69" y="1257301"/>
            <a:ext cx="3031331" cy="3337322"/>
          </a:xfrm>
        </p:spPr>
        <p:txBody>
          <a:bodyPr/>
          <a:lstStyle>
            <a:lvl1pPr>
              <a:buSzPct val="60000"/>
              <a:buFontTx/>
              <a:buBlip>
                <a:blip r:embed="rId2"/>
              </a:buBlip>
              <a:defRPr sz="1800"/>
            </a:lvl1pPr>
            <a:lvl2pPr>
              <a:buSzPct val="60000"/>
              <a:buFontTx/>
              <a:buBlip>
                <a:blip r:embed="rId2"/>
              </a:buBlip>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0" y="0"/>
            <a:ext cx="6629400" cy="571500"/>
          </a:xfrm>
        </p:spPr>
        <p:txBody>
          <a:bodyPr/>
          <a:lstStyle>
            <a:lvl1pPr marL="137160" algn="l">
              <a:defRPr baseline="0">
                <a:solidFill>
                  <a:schemeClr val="bg1"/>
                </a:solidFill>
              </a:defRPr>
            </a:lvl1pPr>
          </a:lstStyle>
          <a:p>
            <a:r>
              <a:rPr lang="en-US" smtClean="0"/>
              <a:t>Click to edit Master title style</a:t>
            </a:r>
            <a:endParaRPr lang="en-US"/>
          </a:p>
        </p:txBody>
      </p:sp>
      <p:sp>
        <p:nvSpPr>
          <p:cNvPr id="11" name="Date Placeholder 6"/>
          <p:cNvSpPr>
            <a:spLocks noGrp="1"/>
          </p:cNvSpPr>
          <p:nvPr>
            <p:ph type="dt" sz="half" idx="10"/>
          </p:nvPr>
        </p:nvSpPr>
        <p:spPr>
          <a:xfrm>
            <a:off x="0" y="4869657"/>
            <a:ext cx="800100" cy="273844"/>
          </a:xfrm>
        </p:spPr>
        <p:txBody>
          <a:bodyPr/>
          <a:lstStyle>
            <a:lvl1pPr>
              <a:defRPr baseline="0" smtClean="0">
                <a:solidFill>
                  <a:schemeClr val="bg1"/>
                </a:solidFill>
              </a:defRPr>
            </a:lvl1pPr>
          </a:lstStyle>
          <a:p>
            <a:fld id="{F71D4F5D-F568-4185-B296-BD8977ECE529}" type="datetime1">
              <a:rPr lang="en-US" smtClean="0"/>
              <a:t>10/5/2016</a:t>
            </a:fld>
            <a:endParaRPr lang="en-US" dirty="0"/>
          </a:p>
        </p:txBody>
      </p:sp>
      <p:sp>
        <p:nvSpPr>
          <p:cNvPr id="12" name="Footer Placeholder 7"/>
          <p:cNvSpPr>
            <a:spLocks noGrp="1"/>
          </p:cNvSpPr>
          <p:nvPr>
            <p:ph type="ftr" sz="quarter" idx="11"/>
          </p:nvPr>
        </p:nvSpPr>
        <p:spPr>
          <a:xfrm>
            <a:off x="3429000" y="4869657"/>
            <a:ext cx="2628900" cy="273844"/>
          </a:xfrm>
        </p:spPr>
        <p:txBody>
          <a:bodyPr/>
          <a:lstStyle>
            <a:lvl1pPr algn="l">
              <a:defRPr baseline="0" smtClean="0">
                <a:solidFill>
                  <a:schemeClr val="bg1"/>
                </a:solidFill>
              </a:defRPr>
            </a:lvl1pPr>
          </a:lstStyle>
          <a:p>
            <a:r>
              <a:rPr lang="en-US" smtClean="0"/>
              <a:t>Style transfer, neural doodles &amp; texture synthesis</a:t>
            </a:r>
            <a:endParaRPr lang="en-US" dirty="0"/>
          </a:p>
        </p:txBody>
      </p:sp>
      <p:sp>
        <p:nvSpPr>
          <p:cNvPr id="13" name="Slide Number Placeholder 8"/>
          <p:cNvSpPr>
            <a:spLocks noGrp="1"/>
          </p:cNvSpPr>
          <p:nvPr>
            <p:ph type="sldNum" sz="quarter" idx="12"/>
          </p:nvPr>
        </p:nvSpPr>
        <p:spPr>
          <a:xfrm>
            <a:off x="6057900" y="4869657"/>
            <a:ext cx="800100" cy="273844"/>
          </a:xfrm>
        </p:spPr>
        <p:txBody>
          <a:bodyPr/>
          <a:lstStyle>
            <a:lvl1pPr>
              <a:defRPr baseline="0" smtClean="0">
                <a:solidFill>
                  <a:schemeClr val="bg1"/>
                </a:solidFill>
              </a:defRPr>
            </a:lvl1pPr>
          </a:lstStyle>
          <a:p>
            <a:fld id="{00000000-1234-1234-1234-123412341234}" type="slidenum">
              <a:rPr lang="en" sz="750" smtClean="0">
                <a:solidFill>
                  <a:schemeClr val="lt2"/>
                </a:solidFill>
                <a:latin typeface="Roboto"/>
                <a:ea typeface="Roboto"/>
                <a:cs typeface="Roboto"/>
                <a:sym typeface="Roboto"/>
              </a:rPr>
              <a:pPr/>
              <a:t>‹#›</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5593080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p:cNvSpPr/>
          <p:nvPr/>
        </p:nvSpPr>
        <p:spPr>
          <a:xfrm>
            <a:off x="0" y="0"/>
            <a:ext cx="6858000" cy="5715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p>
        </p:txBody>
      </p:sp>
      <p:sp>
        <p:nvSpPr>
          <p:cNvPr id="5" name="Rectangle 4"/>
          <p:cNvSpPr/>
          <p:nvPr/>
        </p:nvSpPr>
        <p:spPr>
          <a:xfrm>
            <a:off x="3429000" y="4857750"/>
            <a:ext cx="3429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solidFill>
                <a:schemeClr val="bg1"/>
              </a:solidFill>
            </a:endParaRPr>
          </a:p>
        </p:txBody>
      </p:sp>
      <p:sp>
        <p:nvSpPr>
          <p:cNvPr id="6" name="Rectangle 5"/>
          <p:cNvSpPr/>
          <p:nvPr/>
        </p:nvSpPr>
        <p:spPr>
          <a:xfrm>
            <a:off x="0" y="4857750"/>
            <a:ext cx="3429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solidFill>
                <a:schemeClr val="bg1"/>
              </a:solidFill>
            </a:endParaRPr>
          </a:p>
        </p:txBody>
      </p:sp>
      <p:sp>
        <p:nvSpPr>
          <p:cNvPr id="2" name="Title 1"/>
          <p:cNvSpPr>
            <a:spLocks noGrp="1"/>
          </p:cNvSpPr>
          <p:nvPr>
            <p:ph type="title"/>
          </p:nvPr>
        </p:nvSpPr>
        <p:spPr>
          <a:xfrm>
            <a:off x="0" y="0"/>
            <a:ext cx="6686550" cy="571500"/>
          </a:xfrm>
        </p:spPr>
        <p:txBody>
          <a:bodyPr/>
          <a:lstStyle>
            <a:lvl1pPr marL="137160" algn="l">
              <a:defRPr baseline="0">
                <a:solidFill>
                  <a:schemeClr val="bg1"/>
                </a:solidFill>
              </a:defRPr>
            </a:lvl1pPr>
          </a:lstStyle>
          <a:p>
            <a:r>
              <a:rPr lang="en-US" smtClean="0"/>
              <a:t>Click to edit Master title style</a:t>
            </a:r>
            <a:endParaRPr lang="en-US"/>
          </a:p>
        </p:txBody>
      </p:sp>
      <p:sp>
        <p:nvSpPr>
          <p:cNvPr id="12" name="Text Placeholder 10"/>
          <p:cNvSpPr>
            <a:spLocks noGrp="1"/>
          </p:cNvSpPr>
          <p:nvPr>
            <p:ph type="body" sz="quarter" idx="13"/>
          </p:nvPr>
        </p:nvSpPr>
        <p:spPr>
          <a:xfrm>
            <a:off x="800100" y="4857750"/>
            <a:ext cx="2628900" cy="285750"/>
          </a:xfrm>
        </p:spPr>
        <p:txBody>
          <a:bodyPr anchor="ctr">
            <a:normAutofit/>
          </a:bodyPr>
          <a:lstStyle>
            <a:lvl1pPr algn="r">
              <a:buNone/>
              <a:defRPr lang="en-US" sz="900" kern="1200" baseline="0" dirty="0">
                <a:solidFill>
                  <a:schemeClr val="bg1"/>
                </a:solidFill>
                <a:latin typeface="+mn-lt"/>
                <a:ea typeface="+mn-ea"/>
                <a:cs typeface="+mn-cs"/>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smtClean="0"/>
              <a:t>Click to edit Master text styles</a:t>
            </a:r>
          </a:p>
        </p:txBody>
      </p:sp>
      <p:sp>
        <p:nvSpPr>
          <p:cNvPr id="7" name="Date Placeholder 6"/>
          <p:cNvSpPr>
            <a:spLocks noGrp="1"/>
          </p:cNvSpPr>
          <p:nvPr>
            <p:ph type="dt" sz="half" idx="14"/>
          </p:nvPr>
        </p:nvSpPr>
        <p:spPr>
          <a:xfrm>
            <a:off x="0" y="4869657"/>
            <a:ext cx="800100" cy="273844"/>
          </a:xfrm>
        </p:spPr>
        <p:txBody>
          <a:bodyPr/>
          <a:lstStyle>
            <a:lvl1pPr>
              <a:defRPr baseline="0" smtClean="0">
                <a:solidFill>
                  <a:schemeClr val="bg1"/>
                </a:solidFill>
              </a:defRPr>
            </a:lvl1pPr>
          </a:lstStyle>
          <a:p>
            <a:fld id="{BB34CB0F-EB46-4754-8539-27A28439B492}" type="datetime1">
              <a:rPr lang="en-US" smtClean="0"/>
              <a:t>10/5/2016</a:t>
            </a:fld>
            <a:endParaRPr lang="en-US" dirty="0"/>
          </a:p>
        </p:txBody>
      </p:sp>
      <p:sp>
        <p:nvSpPr>
          <p:cNvPr id="8" name="Footer Placeholder 7"/>
          <p:cNvSpPr>
            <a:spLocks noGrp="1"/>
          </p:cNvSpPr>
          <p:nvPr>
            <p:ph type="ftr" sz="quarter" idx="15"/>
          </p:nvPr>
        </p:nvSpPr>
        <p:spPr>
          <a:xfrm>
            <a:off x="3429000" y="4869657"/>
            <a:ext cx="2628900" cy="273844"/>
          </a:xfrm>
        </p:spPr>
        <p:txBody>
          <a:bodyPr/>
          <a:lstStyle>
            <a:lvl1pPr algn="l">
              <a:defRPr baseline="0" smtClean="0">
                <a:solidFill>
                  <a:schemeClr val="bg1"/>
                </a:solidFill>
              </a:defRPr>
            </a:lvl1pPr>
          </a:lstStyle>
          <a:p>
            <a:r>
              <a:rPr lang="en-US" smtClean="0"/>
              <a:t>Style transfer, neural doodles &amp; texture synthesis</a:t>
            </a:r>
            <a:endParaRPr lang="en-US" dirty="0"/>
          </a:p>
        </p:txBody>
      </p:sp>
      <p:sp>
        <p:nvSpPr>
          <p:cNvPr id="9" name="Slide Number Placeholder 8"/>
          <p:cNvSpPr>
            <a:spLocks noGrp="1"/>
          </p:cNvSpPr>
          <p:nvPr>
            <p:ph type="sldNum" sz="quarter" idx="16"/>
          </p:nvPr>
        </p:nvSpPr>
        <p:spPr>
          <a:xfrm>
            <a:off x="6057900" y="4869657"/>
            <a:ext cx="800100" cy="273844"/>
          </a:xfrm>
        </p:spPr>
        <p:txBody>
          <a:bodyPr/>
          <a:lstStyle>
            <a:lvl1pPr>
              <a:defRPr baseline="0" smtClean="0">
                <a:solidFill>
                  <a:schemeClr val="bg1"/>
                </a:solidFill>
              </a:defRPr>
            </a:lvl1pPr>
          </a:lstStyle>
          <a:p>
            <a:fld id="{00000000-1234-1234-1234-123412341234}" type="slidenum">
              <a:rPr lang="en" sz="750" smtClean="0">
                <a:solidFill>
                  <a:schemeClr val="lt2"/>
                </a:solidFill>
                <a:latin typeface="Roboto"/>
                <a:ea typeface="Roboto"/>
                <a:cs typeface="Roboto"/>
                <a:sym typeface="Roboto"/>
              </a:rPr>
              <a:pPr/>
              <a:t>‹#›</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47291081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3429000" y="4857750"/>
            <a:ext cx="3429000" cy="28575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solidFill>
                <a:schemeClr val="bg1"/>
              </a:solidFill>
            </a:endParaRPr>
          </a:p>
        </p:txBody>
      </p:sp>
      <p:sp>
        <p:nvSpPr>
          <p:cNvPr id="4" name="Rectangle 3"/>
          <p:cNvSpPr/>
          <p:nvPr/>
        </p:nvSpPr>
        <p:spPr>
          <a:xfrm>
            <a:off x="0" y="4857750"/>
            <a:ext cx="3429000" cy="2857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solidFill>
                <a:schemeClr val="bg1"/>
              </a:solidFill>
            </a:endParaRPr>
          </a:p>
        </p:txBody>
      </p:sp>
      <p:sp>
        <p:nvSpPr>
          <p:cNvPr id="10" name="Text Placeholder 10"/>
          <p:cNvSpPr>
            <a:spLocks noGrp="1"/>
          </p:cNvSpPr>
          <p:nvPr>
            <p:ph type="body" sz="quarter" idx="13"/>
          </p:nvPr>
        </p:nvSpPr>
        <p:spPr>
          <a:xfrm>
            <a:off x="800100" y="4857750"/>
            <a:ext cx="2628900" cy="285750"/>
          </a:xfrm>
        </p:spPr>
        <p:txBody>
          <a:bodyPr anchor="ctr">
            <a:normAutofit/>
          </a:bodyPr>
          <a:lstStyle>
            <a:lvl1pPr algn="r">
              <a:buNone/>
              <a:defRPr lang="en-US" sz="900" kern="1200" baseline="0" dirty="0">
                <a:solidFill>
                  <a:schemeClr val="bg1"/>
                </a:solidFill>
                <a:latin typeface="+mn-lt"/>
                <a:ea typeface="+mn-ea"/>
                <a:cs typeface="+mn-cs"/>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smtClean="0"/>
              <a:t>Click to edit Master text styles</a:t>
            </a:r>
          </a:p>
        </p:txBody>
      </p:sp>
      <p:sp>
        <p:nvSpPr>
          <p:cNvPr id="5" name="Date Placeholder 6"/>
          <p:cNvSpPr>
            <a:spLocks noGrp="1"/>
          </p:cNvSpPr>
          <p:nvPr>
            <p:ph type="dt" sz="half" idx="14"/>
          </p:nvPr>
        </p:nvSpPr>
        <p:spPr>
          <a:xfrm>
            <a:off x="0" y="4869657"/>
            <a:ext cx="800100" cy="273844"/>
          </a:xfrm>
        </p:spPr>
        <p:txBody>
          <a:bodyPr/>
          <a:lstStyle>
            <a:lvl1pPr>
              <a:defRPr baseline="0" smtClean="0">
                <a:solidFill>
                  <a:schemeClr val="bg1"/>
                </a:solidFill>
              </a:defRPr>
            </a:lvl1pPr>
          </a:lstStyle>
          <a:p>
            <a:fld id="{651014B1-7980-40BB-9C6E-C0D36E95A9D0}" type="datetime1">
              <a:rPr lang="en-US" smtClean="0"/>
              <a:t>10/5/2016</a:t>
            </a:fld>
            <a:endParaRPr lang="en-US" dirty="0"/>
          </a:p>
        </p:txBody>
      </p:sp>
      <p:sp>
        <p:nvSpPr>
          <p:cNvPr id="6" name="Footer Placeholder 7"/>
          <p:cNvSpPr>
            <a:spLocks noGrp="1"/>
          </p:cNvSpPr>
          <p:nvPr>
            <p:ph type="ftr" sz="quarter" idx="15"/>
          </p:nvPr>
        </p:nvSpPr>
        <p:spPr>
          <a:xfrm>
            <a:off x="3429000" y="4869657"/>
            <a:ext cx="2628900" cy="273844"/>
          </a:xfrm>
        </p:spPr>
        <p:txBody>
          <a:bodyPr/>
          <a:lstStyle>
            <a:lvl1pPr algn="l">
              <a:defRPr baseline="0" smtClean="0">
                <a:solidFill>
                  <a:schemeClr val="bg1"/>
                </a:solidFill>
              </a:defRPr>
            </a:lvl1pPr>
          </a:lstStyle>
          <a:p>
            <a:r>
              <a:rPr lang="en-US" smtClean="0"/>
              <a:t>Style transfer, neural doodles &amp; texture synthesis</a:t>
            </a:r>
            <a:endParaRPr lang="en-US" dirty="0"/>
          </a:p>
        </p:txBody>
      </p:sp>
      <p:sp>
        <p:nvSpPr>
          <p:cNvPr id="7" name="Slide Number Placeholder 8"/>
          <p:cNvSpPr>
            <a:spLocks noGrp="1"/>
          </p:cNvSpPr>
          <p:nvPr>
            <p:ph type="sldNum" sz="quarter" idx="16"/>
          </p:nvPr>
        </p:nvSpPr>
        <p:spPr>
          <a:xfrm>
            <a:off x="6057900" y="4869657"/>
            <a:ext cx="800100" cy="273844"/>
          </a:xfrm>
        </p:spPr>
        <p:txBody>
          <a:bodyPr/>
          <a:lstStyle>
            <a:lvl1pPr>
              <a:defRPr baseline="0" smtClean="0">
                <a:solidFill>
                  <a:schemeClr val="bg1"/>
                </a:solidFill>
              </a:defRPr>
            </a:lvl1pPr>
          </a:lstStyle>
          <a:p>
            <a:fld id="{00000000-1234-1234-1234-123412341234}" type="slidenum">
              <a:rPr lang="en" sz="750" smtClean="0">
                <a:solidFill>
                  <a:schemeClr val="lt2"/>
                </a:solidFill>
                <a:latin typeface="Roboto"/>
                <a:ea typeface="Roboto"/>
                <a:cs typeface="Roboto"/>
                <a:sym typeface="Roboto"/>
              </a:rPr>
              <a:pPr/>
              <a:t>‹#›</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56539193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235"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04788"/>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6"/>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BB70BCC1-CC28-4643-AF45-2D03BA7C8950}" type="datetime1">
              <a:rPr lang="en-US" smtClean="0"/>
              <a:t>10/5/2016</a:t>
            </a:fld>
            <a:endParaRPr lang="en-US" dirty="0"/>
          </a:p>
        </p:txBody>
      </p:sp>
      <p:sp>
        <p:nvSpPr>
          <p:cNvPr id="6" name="Footer Placeholder 4"/>
          <p:cNvSpPr>
            <a:spLocks noGrp="1"/>
          </p:cNvSpPr>
          <p:nvPr>
            <p:ph type="ftr" sz="quarter" idx="11"/>
          </p:nvPr>
        </p:nvSpPr>
        <p:spPr/>
        <p:txBody>
          <a:bodyPr/>
          <a:lstStyle>
            <a:lvl1pPr>
              <a:defRPr/>
            </a:lvl1pPr>
          </a:lstStyle>
          <a:p>
            <a:r>
              <a:rPr lang="en-US" smtClean="0"/>
              <a:t>Style transfer, neural doodles &amp; texture synthesis</a:t>
            </a:r>
            <a:endParaRPr lang="en-US" dirty="0"/>
          </a:p>
        </p:txBody>
      </p:sp>
      <p:sp>
        <p:nvSpPr>
          <p:cNvPr id="7" name="Slide Number Placeholder 5"/>
          <p:cNvSpPr>
            <a:spLocks noGrp="1"/>
          </p:cNvSpPr>
          <p:nvPr>
            <p:ph type="sldNum" sz="quarter" idx="12"/>
          </p:nvPr>
        </p:nvSpPr>
        <p:spPr/>
        <p:txBody>
          <a:bodyPr/>
          <a:lstStyle>
            <a:lvl1pPr>
              <a:defRPr/>
            </a:lvl1pPr>
          </a:lstStyle>
          <a:p>
            <a:fld id="{00000000-1234-1234-1234-123412341234}" type="slidenum">
              <a:rPr lang="en" sz="750" smtClean="0">
                <a:solidFill>
                  <a:schemeClr val="lt2"/>
                </a:solidFill>
                <a:latin typeface="Roboto"/>
                <a:ea typeface="Roboto"/>
                <a:cs typeface="Roboto"/>
                <a:sym typeface="Roboto"/>
              </a:rPr>
              <a:pPr/>
              <a:t>‹#›</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67549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344216" y="4025503"/>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4086C70A-690F-41DD-B0E7-16D9AAAEBF64}" type="datetime1">
              <a:rPr lang="en-US" smtClean="0"/>
              <a:t>10/5/2016</a:t>
            </a:fld>
            <a:endParaRPr lang="en-US" dirty="0"/>
          </a:p>
        </p:txBody>
      </p:sp>
      <p:sp>
        <p:nvSpPr>
          <p:cNvPr id="6" name="Footer Placeholder 4"/>
          <p:cNvSpPr>
            <a:spLocks noGrp="1"/>
          </p:cNvSpPr>
          <p:nvPr>
            <p:ph type="ftr" sz="quarter" idx="11"/>
          </p:nvPr>
        </p:nvSpPr>
        <p:spPr/>
        <p:txBody>
          <a:bodyPr/>
          <a:lstStyle>
            <a:lvl1pPr>
              <a:defRPr/>
            </a:lvl1pPr>
          </a:lstStyle>
          <a:p>
            <a:r>
              <a:rPr lang="en-US" smtClean="0"/>
              <a:t>Style transfer, neural doodles &amp; texture synthesis</a:t>
            </a:r>
            <a:endParaRPr lang="en-US" dirty="0"/>
          </a:p>
        </p:txBody>
      </p:sp>
      <p:sp>
        <p:nvSpPr>
          <p:cNvPr id="7" name="Slide Number Placeholder 5"/>
          <p:cNvSpPr>
            <a:spLocks noGrp="1"/>
          </p:cNvSpPr>
          <p:nvPr>
            <p:ph type="sldNum" sz="quarter" idx="12"/>
          </p:nvPr>
        </p:nvSpPr>
        <p:spPr/>
        <p:txBody>
          <a:bodyPr/>
          <a:lstStyle>
            <a:lvl1pPr>
              <a:defRPr/>
            </a:lvl1pPr>
          </a:lstStyle>
          <a:p>
            <a:fld id="{00000000-1234-1234-1234-123412341234}" type="slidenum">
              <a:rPr lang="en" sz="750" smtClean="0">
                <a:solidFill>
                  <a:schemeClr val="lt2"/>
                </a:solidFill>
                <a:latin typeface="Roboto"/>
                <a:ea typeface="Roboto"/>
                <a:cs typeface="Roboto"/>
                <a:sym typeface="Roboto"/>
              </a:rPr>
              <a:pPr/>
              <a:t>‹#›</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143448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42900" y="205979"/>
            <a:ext cx="61722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42900" y="1200151"/>
            <a:ext cx="61722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fontAlgn="auto">
              <a:spcBef>
                <a:spcPts val="0"/>
              </a:spcBef>
              <a:spcAft>
                <a:spcPts val="0"/>
              </a:spcAft>
              <a:defRPr sz="900" smtClean="0">
                <a:solidFill>
                  <a:schemeClr val="tx1">
                    <a:tint val="75000"/>
                  </a:schemeClr>
                </a:solidFill>
                <a:latin typeface="+mn-lt"/>
                <a:cs typeface="+mn-cs"/>
              </a:defRPr>
            </a:lvl1pPr>
          </a:lstStyle>
          <a:p>
            <a:fld id="{9BE94832-4CF2-47B6-AD38-5418580DEFC2}" type="datetime1">
              <a:rPr lang="en-US" smtClean="0"/>
              <a:t>10/5/2016</a:t>
            </a:fld>
            <a:endParaRPr lang="en-US" dirty="0"/>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fontAlgn="auto">
              <a:spcBef>
                <a:spcPts val="0"/>
              </a:spcBef>
              <a:spcAft>
                <a:spcPts val="0"/>
              </a:spcAft>
              <a:defRPr sz="900" smtClean="0">
                <a:solidFill>
                  <a:schemeClr val="tx1">
                    <a:tint val="75000"/>
                  </a:schemeClr>
                </a:solidFill>
                <a:latin typeface="+mn-lt"/>
                <a:cs typeface="+mn-cs"/>
              </a:defRPr>
            </a:lvl1pPr>
          </a:lstStyle>
          <a:p>
            <a:r>
              <a:rPr lang="en-US" smtClean="0"/>
              <a:t>Style transfer, neural doodles &amp; texture synthesis</a:t>
            </a:r>
            <a:endParaRPr lang="en-US" dirty="0"/>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fontAlgn="auto">
              <a:spcBef>
                <a:spcPts val="0"/>
              </a:spcBef>
              <a:spcAft>
                <a:spcPts val="0"/>
              </a:spcAft>
              <a:defRPr sz="900" smtClean="0">
                <a:solidFill>
                  <a:schemeClr val="tx1">
                    <a:tint val="75000"/>
                  </a:schemeClr>
                </a:solidFill>
                <a:latin typeface="+mn-lt"/>
                <a:cs typeface="+mn-cs"/>
              </a:defRPr>
            </a:lvl1pPr>
          </a:lstStyle>
          <a:p>
            <a:fld id="{00000000-1234-1234-1234-123412341234}" type="slidenum">
              <a:rPr lang="en" sz="750" smtClean="0">
                <a:solidFill>
                  <a:schemeClr val="lt2"/>
                </a:solidFill>
                <a:latin typeface="Roboto"/>
                <a:ea typeface="Roboto"/>
                <a:cs typeface="Roboto"/>
                <a:sym typeface="Roboto"/>
              </a:rPr>
              <a:pPr/>
              <a:t>‹#›</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12137651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iming>
    <p:tnLst>
      <p:par>
        <p:cTn id="1" dur="indefinite" restart="never" nodeType="tmRoot"/>
      </p:par>
    </p:tnLst>
  </p:timing>
  <p:hf hdr="0"/>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itchFamily="34" charset="0"/>
        </a:defRPr>
      </a:lvl2pPr>
      <a:lvl3pPr algn="ctr" rtl="0" eaLnBrk="1" fontAlgn="base" hangingPunct="1">
        <a:spcBef>
          <a:spcPct val="0"/>
        </a:spcBef>
        <a:spcAft>
          <a:spcPct val="0"/>
        </a:spcAft>
        <a:defRPr sz="3300">
          <a:solidFill>
            <a:schemeClr val="tx1"/>
          </a:solidFill>
          <a:latin typeface="Calibri" pitchFamily="34" charset="0"/>
        </a:defRPr>
      </a:lvl3pPr>
      <a:lvl4pPr algn="ctr" rtl="0" eaLnBrk="1" fontAlgn="base" hangingPunct="1">
        <a:spcBef>
          <a:spcPct val="0"/>
        </a:spcBef>
        <a:spcAft>
          <a:spcPct val="0"/>
        </a:spcAft>
        <a:defRPr sz="3300">
          <a:solidFill>
            <a:schemeClr val="tx1"/>
          </a:solidFill>
          <a:latin typeface="Calibri" pitchFamily="34" charset="0"/>
        </a:defRPr>
      </a:lvl4pPr>
      <a:lvl5pPr algn="ctr" rtl="0" eaLnBrk="1" fontAlgn="base" hangingPunct="1">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notesSlide" Target="../notesSlides/notesSlide10.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tags" Target="../tags/tag5.xml"/><Relationship Id="rId21" Type="http://schemas.openxmlformats.org/officeDocument/2006/relationships/image" Target="../media/image27.png"/><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tags" Target="../tags/tag4.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image" Target="../media/image30.png"/><Relationship Id="rId5" Type="http://schemas.openxmlformats.org/officeDocument/2006/relationships/tags" Target="../tags/tag7.xml"/><Relationship Id="rId15" Type="http://schemas.openxmlformats.org/officeDocument/2006/relationships/notesSlide" Target="../notesSlides/notesSlide11.xml"/><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tags" Target="../tags/tag12.xml"/><Relationship Id="rId19" Type="http://schemas.openxmlformats.org/officeDocument/2006/relationships/image" Target="../media/image25.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2.xml"/><Relationship Id="rId22" Type="http://schemas.openxmlformats.org/officeDocument/2006/relationships/image" Target="../media/image28.png"/><Relationship Id="rId27"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24.png"/><Relationship Id="rId26" Type="http://schemas.openxmlformats.org/officeDocument/2006/relationships/image" Target="../media/image42.png"/><Relationship Id="rId3" Type="http://schemas.openxmlformats.org/officeDocument/2006/relationships/tags" Target="../tags/tag18.xml"/><Relationship Id="rId21" Type="http://schemas.openxmlformats.org/officeDocument/2006/relationships/image" Target="../media/image38.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image" Target="../media/image23.png"/><Relationship Id="rId25" Type="http://schemas.openxmlformats.org/officeDocument/2006/relationships/image" Target="../media/image41.png"/><Relationship Id="rId2" Type="http://schemas.openxmlformats.org/officeDocument/2006/relationships/tags" Target="../tags/tag17.xml"/><Relationship Id="rId16" Type="http://schemas.openxmlformats.org/officeDocument/2006/relationships/image" Target="../media/image36.png"/><Relationship Id="rId20" Type="http://schemas.openxmlformats.org/officeDocument/2006/relationships/image" Target="../media/image37.png"/><Relationship Id="rId29" Type="http://schemas.openxmlformats.org/officeDocument/2006/relationships/image" Target="../media/image45.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image" Target="../media/image40.png"/><Relationship Id="rId5" Type="http://schemas.openxmlformats.org/officeDocument/2006/relationships/tags" Target="../tags/tag20.xml"/><Relationship Id="rId15" Type="http://schemas.openxmlformats.org/officeDocument/2006/relationships/notesSlide" Target="../notesSlides/notesSlide12.xml"/><Relationship Id="rId23" Type="http://schemas.openxmlformats.org/officeDocument/2006/relationships/image" Target="../media/image29.png"/><Relationship Id="rId28" Type="http://schemas.openxmlformats.org/officeDocument/2006/relationships/image" Target="../media/image44.png"/><Relationship Id="rId10" Type="http://schemas.openxmlformats.org/officeDocument/2006/relationships/tags" Target="../tags/tag25.xml"/><Relationship Id="rId19" Type="http://schemas.openxmlformats.org/officeDocument/2006/relationships/image" Target="../media/image25.pn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slideLayout" Target="../slideLayouts/slideLayout2.xml"/><Relationship Id="rId22" Type="http://schemas.openxmlformats.org/officeDocument/2006/relationships/image" Target="../media/image39.png"/><Relationship Id="rId27"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23.png"/><Relationship Id="rId18" Type="http://schemas.openxmlformats.org/officeDocument/2006/relationships/image" Target="../media/image41.png"/><Relationship Id="rId3" Type="http://schemas.openxmlformats.org/officeDocument/2006/relationships/tags" Target="../tags/tag31.xml"/><Relationship Id="rId21" Type="http://schemas.openxmlformats.org/officeDocument/2006/relationships/image" Target="../media/image44.png"/><Relationship Id="rId7" Type="http://schemas.openxmlformats.org/officeDocument/2006/relationships/tags" Target="../tags/tag35.xml"/><Relationship Id="rId12" Type="http://schemas.openxmlformats.org/officeDocument/2006/relationships/notesSlide" Target="../notesSlides/notesSlide13.xml"/><Relationship Id="rId17" Type="http://schemas.openxmlformats.org/officeDocument/2006/relationships/image" Target="../media/image40.png"/><Relationship Id="rId2" Type="http://schemas.openxmlformats.org/officeDocument/2006/relationships/tags" Target="../tags/tag30.xml"/><Relationship Id="rId16" Type="http://schemas.openxmlformats.org/officeDocument/2006/relationships/image" Target="../media/image48.png"/><Relationship Id="rId20" Type="http://schemas.openxmlformats.org/officeDocument/2006/relationships/image" Target="../media/image43.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slideLayout" Target="../slideLayouts/slideLayout2.xml"/><Relationship Id="rId5" Type="http://schemas.openxmlformats.org/officeDocument/2006/relationships/tags" Target="../tags/tag33.xml"/><Relationship Id="rId15" Type="http://schemas.openxmlformats.org/officeDocument/2006/relationships/image" Target="../media/image47.png"/><Relationship Id="rId23" Type="http://schemas.openxmlformats.org/officeDocument/2006/relationships/image" Target="../media/image37.png"/><Relationship Id="rId10" Type="http://schemas.openxmlformats.org/officeDocument/2006/relationships/tags" Target="../tags/tag38.xml"/><Relationship Id="rId19" Type="http://schemas.openxmlformats.org/officeDocument/2006/relationships/image" Target="../media/image42.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46.png"/><Relationship Id="rId22"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tags" Target="../tags/tag40.xml"/><Relationship Id="rId16" Type="http://schemas.openxmlformats.org/officeDocument/2006/relationships/image" Target="../media/image53.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12.jpeg"/><Relationship Id="rId5" Type="http://schemas.openxmlformats.org/officeDocument/2006/relationships/tags" Target="../tags/tag43.xml"/><Relationship Id="rId15" Type="http://schemas.openxmlformats.org/officeDocument/2006/relationships/image" Target="../media/image52.png"/><Relationship Id="rId10" Type="http://schemas.openxmlformats.org/officeDocument/2006/relationships/notesSlide" Target="../notesSlides/notesSlide16.xml"/><Relationship Id="rId19" Type="http://schemas.openxmlformats.org/officeDocument/2006/relationships/image" Target="../media/image56.png"/><Relationship Id="rId4" Type="http://schemas.openxmlformats.org/officeDocument/2006/relationships/tags" Target="../tags/tag42.xml"/><Relationship Id="rId9" Type="http://schemas.openxmlformats.org/officeDocument/2006/relationships/slideLayout" Target="../slideLayouts/slideLayout2.xml"/><Relationship Id="rId1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png"/><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image" Target="../media/image25.png"/><Relationship Id="rId17" Type="http://schemas.openxmlformats.org/officeDocument/2006/relationships/image" Target="../media/image60.png"/><Relationship Id="rId2" Type="http://schemas.openxmlformats.org/officeDocument/2006/relationships/tags" Target="../tags/tag48.xml"/><Relationship Id="rId16" Type="http://schemas.openxmlformats.org/officeDocument/2006/relationships/image" Target="../media/image59.pn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24.png"/><Relationship Id="rId5" Type="http://schemas.openxmlformats.org/officeDocument/2006/relationships/tags" Target="../tags/tag51.xml"/><Relationship Id="rId15" Type="http://schemas.openxmlformats.org/officeDocument/2006/relationships/image" Target="../media/image58.png"/><Relationship Id="rId10" Type="http://schemas.openxmlformats.org/officeDocument/2006/relationships/image" Target="../media/image57.png"/><Relationship Id="rId4" Type="http://schemas.openxmlformats.org/officeDocument/2006/relationships/tags" Target="../tags/tag50.xml"/><Relationship Id="rId9" Type="http://schemas.openxmlformats.org/officeDocument/2006/relationships/notesSlide" Target="../notesSlides/notesSlide17.xml"/><Relationship Id="rId1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13" Type="http://schemas.openxmlformats.org/officeDocument/2006/relationships/image" Target="../media/image52.png"/><Relationship Id="rId3" Type="http://schemas.openxmlformats.org/officeDocument/2006/relationships/tags" Target="../tags/tag56.xml"/><Relationship Id="rId7" Type="http://schemas.openxmlformats.org/officeDocument/2006/relationships/slideLayout" Target="../slideLayouts/slideLayout2.xml"/><Relationship Id="rId12" Type="http://schemas.openxmlformats.org/officeDocument/2006/relationships/image" Target="../media/image51.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61.png"/><Relationship Id="rId5" Type="http://schemas.openxmlformats.org/officeDocument/2006/relationships/tags" Target="../tags/tag58.xml"/><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tags" Target="../tags/tag57.xml"/><Relationship Id="rId9" Type="http://schemas.openxmlformats.org/officeDocument/2006/relationships/image" Target="../media/image12.jpeg"/><Relationship Id="rId1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tags" Target="../tags/tag62.xml"/><Relationship Id="rId21" Type="http://schemas.openxmlformats.org/officeDocument/2006/relationships/image" Target="../media/image68.png"/><Relationship Id="rId34" Type="http://schemas.openxmlformats.org/officeDocument/2006/relationships/image" Target="../media/image81.png"/><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2" Type="http://schemas.openxmlformats.org/officeDocument/2006/relationships/tags" Target="../tags/tag61.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image" Target="../media/image71.png"/><Relationship Id="rId32" Type="http://schemas.openxmlformats.org/officeDocument/2006/relationships/image" Target="../media/image79.png"/><Relationship Id="rId37" Type="http://schemas.openxmlformats.org/officeDocument/2006/relationships/image" Target="../media/image84.png"/><Relationship Id="rId5" Type="http://schemas.openxmlformats.org/officeDocument/2006/relationships/tags" Target="../tags/tag64.xml"/><Relationship Id="rId15" Type="http://schemas.openxmlformats.org/officeDocument/2006/relationships/notesSlide" Target="../notesSlides/notesSlide21.xml"/><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10" Type="http://schemas.openxmlformats.org/officeDocument/2006/relationships/tags" Target="../tags/tag69.xml"/><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5.xml"/><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image" Target="../media/image87.png"/><Relationship Id="rId26" Type="http://schemas.openxmlformats.org/officeDocument/2006/relationships/image" Target="../media/image44.png"/><Relationship Id="rId3" Type="http://schemas.openxmlformats.org/officeDocument/2006/relationships/tags" Target="../tags/tag75.xml"/><Relationship Id="rId21" Type="http://schemas.openxmlformats.org/officeDocument/2006/relationships/image" Target="../media/image37.png"/><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86.png"/><Relationship Id="rId25" Type="http://schemas.openxmlformats.org/officeDocument/2006/relationships/image" Target="../media/image43.png"/><Relationship Id="rId2" Type="http://schemas.openxmlformats.org/officeDocument/2006/relationships/tags" Target="../tags/tag74.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1.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image" Target="../media/image42.png"/><Relationship Id="rId5" Type="http://schemas.openxmlformats.org/officeDocument/2006/relationships/tags" Target="../tags/tag77.xml"/><Relationship Id="rId15" Type="http://schemas.openxmlformats.org/officeDocument/2006/relationships/notesSlide" Target="../notesSlides/notesSlide22.xml"/><Relationship Id="rId23" Type="http://schemas.openxmlformats.org/officeDocument/2006/relationships/image" Target="../media/image41.png"/><Relationship Id="rId28" Type="http://schemas.openxmlformats.org/officeDocument/2006/relationships/image" Target="../media/image90.png"/><Relationship Id="rId10" Type="http://schemas.openxmlformats.org/officeDocument/2006/relationships/tags" Target="../tags/tag82.xml"/><Relationship Id="rId19" Type="http://schemas.openxmlformats.org/officeDocument/2006/relationships/image" Target="../media/image88.png"/><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slideLayout" Target="../slideLayouts/slideLayout2.xml"/><Relationship Id="rId22" Type="http://schemas.openxmlformats.org/officeDocument/2006/relationships/image" Target="../media/image40.png"/><Relationship Id="rId27"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notesSlide" Target="../notesSlides/notesSlide23.xml"/><Relationship Id="rId26" Type="http://schemas.openxmlformats.org/officeDocument/2006/relationships/image" Target="../media/image41.png"/><Relationship Id="rId3" Type="http://schemas.openxmlformats.org/officeDocument/2006/relationships/tags" Target="../tags/tag88.xml"/><Relationship Id="rId21" Type="http://schemas.openxmlformats.org/officeDocument/2006/relationships/image" Target="../media/image93.png"/><Relationship Id="rId34" Type="http://schemas.openxmlformats.org/officeDocument/2006/relationships/image" Target="../media/image97.png"/><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slideLayout" Target="../slideLayouts/slideLayout2.xml"/><Relationship Id="rId25" Type="http://schemas.openxmlformats.org/officeDocument/2006/relationships/image" Target="../media/image40.png"/><Relationship Id="rId33" Type="http://schemas.openxmlformats.org/officeDocument/2006/relationships/image" Target="../media/image90.png"/><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image" Target="../media/image86.png"/><Relationship Id="rId29" Type="http://schemas.openxmlformats.org/officeDocument/2006/relationships/image" Target="../media/image44.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24" Type="http://schemas.openxmlformats.org/officeDocument/2006/relationships/image" Target="../media/image37.png"/><Relationship Id="rId32" Type="http://schemas.openxmlformats.org/officeDocument/2006/relationships/image" Target="../media/image96.png"/><Relationship Id="rId5" Type="http://schemas.openxmlformats.org/officeDocument/2006/relationships/tags" Target="../tags/tag90.xml"/><Relationship Id="rId15" Type="http://schemas.openxmlformats.org/officeDocument/2006/relationships/tags" Target="../tags/tag100.xml"/><Relationship Id="rId23" Type="http://schemas.openxmlformats.org/officeDocument/2006/relationships/image" Target="../media/image95.png"/><Relationship Id="rId28" Type="http://schemas.openxmlformats.org/officeDocument/2006/relationships/image" Target="../media/image43.png"/><Relationship Id="rId10" Type="http://schemas.openxmlformats.org/officeDocument/2006/relationships/tags" Target="../tags/tag95.xml"/><Relationship Id="rId19" Type="http://schemas.openxmlformats.org/officeDocument/2006/relationships/image" Target="../media/image92.png"/><Relationship Id="rId31" Type="http://schemas.openxmlformats.org/officeDocument/2006/relationships/image" Target="../media/image91.png"/><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 Id="rId22" Type="http://schemas.openxmlformats.org/officeDocument/2006/relationships/image" Target="../media/image94.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98.png"/></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1.jpg"/><Relationship Id="rId3" Type="http://schemas.openxmlformats.org/officeDocument/2006/relationships/image" Target="../media/image106.jpg"/><Relationship Id="rId7" Type="http://schemas.openxmlformats.org/officeDocument/2006/relationships/image" Target="../media/image110.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9.jpg"/><Relationship Id="rId5" Type="http://schemas.openxmlformats.org/officeDocument/2006/relationships/image" Target="../media/image108.jpg"/><Relationship Id="rId4" Type="http://schemas.openxmlformats.org/officeDocument/2006/relationships/image" Target="../media/image107.jpg"/><Relationship Id="rId9" Type="http://schemas.openxmlformats.org/officeDocument/2006/relationships/image" Target="../media/image112.jpg"/></Relationships>
</file>

<file path=ppt/slides/_rels/slide28.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g"/></Relationships>
</file>

<file path=ppt/slides/_rels/slide2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slideshare.net/xavigiro?utm_campaign=profiletracking&amp;utm_medium=sssite&amp;utm_source=ssslideview"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5.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131.gif"/><Relationship Id="rId3" Type="http://schemas.openxmlformats.org/officeDocument/2006/relationships/image" Target="../media/image126.gif"/><Relationship Id="rId7" Type="http://schemas.openxmlformats.org/officeDocument/2006/relationships/image" Target="../media/image130.gi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9.gif"/><Relationship Id="rId5" Type="http://schemas.openxmlformats.org/officeDocument/2006/relationships/image" Target="../media/image128.gif"/><Relationship Id="rId4" Type="http://schemas.openxmlformats.org/officeDocument/2006/relationships/image" Target="../media/image127.gif"/><Relationship Id="rId9" Type="http://schemas.openxmlformats.org/officeDocument/2006/relationships/image" Target="../media/image132.gif"/></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ru/url?sa=t&amp;rct=j&amp;q=&amp;esrc=s&amp;source=web&amp;cd=1&amp;ved=0ahUKEwi1oKSs6sLPAhUFS5oKHWulDsgQFggcMAA&amp;url=https%3A%2F%2Farxiv.org%2Fabs%2F1606.05328&amp;usg=AFQjCNFQg2Zg_NlwAAv0KVmze4J9GoMiDA&amp;sig2=GG2ujTqoHT4D9AIMoqSFnQ&amp;bvm=bv.134495766,d.bG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arxiv.org/find/cs/1/au:+Wand_M/0/1/0/all/0/1"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457200" y="1031966"/>
            <a:ext cx="5829300" cy="1417320"/>
          </a:xfrm>
        </p:spPr>
        <p:txBody>
          <a:bodyPr/>
          <a:lstStyle/>
          <a:p>
            <a:r>
              <a:rPr lang="en-US" sz="2400" dirty="0" smtClean="0"/>
              <a:t>Image Style Transfer,</a:t>
            </a:r>
            <a:br>
              <a:rPr lang="en-US" sz="2400" dirty="0" smtClean="0"/>
            </a:br>
            <a:r>
              <a:rPr lang="en-US" sz="2400" dirty="0" smtClean="0"/>
              <a:t>Neural Doodles &amp;</a:t>
            </a:r>
            <a:br>
              <a:rPr lang="en-US" sz="2400" dirty="0" smtClean="0"/>
            </a:br>
            <a:r>
              <a:rPr lang="en-US" sz="2400" dirty="0" smtClean="0"/>
              <a:t>Texture </a:t>
            </a:r>
            <a:r>
              <a:rPr lang="en-US" sz="2400" dirty="0"/>
              <a:t>Synthesis</a:t>
            </a:r>
            <a:r>
              <a:rPr lang="en-US" sz="2400" dirty="0" smtClean="0"/>
              <a:t> </a:t>
            </a:r>
            <a:endParaRPr lang="en-US" sz="2400" dirty="0"/>
          </a:p>
        </p:txBody>
      </p:sp>
      <p:sp>
        <p:nvSpPr>
          <p:cNvPr id="83" name="Shape 83"/>
          <p:cNvSpPr txBox="1">
            <a:spLocks noGrp="1"/>
          </p:cNvSpPr>
          <p:nvPr>
            <p:ph type="subTitle" idx="1"/>
          </p:nvPr>
        </p:nvSpPr>
        <p:spPr>
          <a:xfrm>
            <a:off x="698012" y="2773350"/>
            <a:ext cx="5432965" cy="363682"/>
          </a:xfrm>
        </p:spPr>
        <p:txBody>
          <a:bodyPr>
            <a:normAutofit/>
          </a:bodyPr>
          <a:lstStyle/>
          <a:p>
            <a:r>
              <a:rPr lang="en-US" sz="1600" dirty="0" smtClean="0">
                <a:solidFill>
                  <a:schemeClr val="tx1"/>
                </a:solidFill>
              </a:rPr>
              <a:t>Dmitry </a:t>
            </a:r>
            <a:r>
              <a:rPr lang="en-US" sz="1600" dirty="0" err="1" smtClean="0">
                <a:solidFill>
                  <a:schemeClr val="tx1"/>
                </a:solidFill>
              </a:rPr>
              <a:t>Ulyanov</a:t>
            </a:r>
            <a:endParaRPr lang="en-US" sz="1600" dirty="0">
              <a:solidFill>
                <a:schemeClr val="tx1"/>
              </a:solidFill>
            </a:endParaRPr>
          </a:p>
        </p:txBody>
      </p:sp>
      <p:sp>
        <p:nvSpPr>
          <p:cNvPr id="2" name="Date Placeholder 1"/>
          <p:cNvSpPr>
            <a:spLocks noGrp="1"/>
          </p:cNvSpPr>
          <p:nvPr>
            <p:ph type="dt" sz="half" idx="10"/>
          </p:nvPr>
        </p:nvSpPr>
        <p:spPr/>
        <p:txBody>
          <a:bodyPr/>
          <a:lstStyle/>
          <a:p>
            <a:fld id="{DA6E132B-45E5-471E-AF52-B09FF944B934}" type="datetime1">
              <a:rPr lang="en-US" smtClean="0"/>
              <a:t>10/5/2016</a:t>
            </a:fld>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1</a:t>
            </a:fld>
            <a:endParaRPr lang="en" sz="750" dirty="0">
              <a:solidFill>
                <a:schemeClr val="lt2"/>
              </a:solidFill>
              <a:latin typeface="Roboto"/>
              <a:ea typeface="Roboto"/>
              <a:cs typeface="Roboto"/>
              <a:sym typeface="Roboto"/>
            </a:endParaRPr>
          </a:p>
        </p:txBody>
      </p:sp>
      <p:pic>
        <p:nvPicPr>
          <p:cNvPr id="84" name="Shape 84"/>
          <p:cNvPicPr preferRelativeResize="0"/>
          <p:nvPr/>
        </p:nvPicPr>
        <p:blipFill>
          <a:blip r:embed="rId3">
            <a:alphaModFix/>
          </a:blip>
          <a:stretch>
            <a:fillRect/>
          </a:stretch>
        </p:blipFill>
        <p:spPr>
          <a:xfrm>
            <a:off x="698012" y="3941600"/>
            <a:ext cx="1058453" cy="419732"/>
          </a:xfrm>
          <a:prstGeom prst="rect">
            <a:avLst/>
          </a:prstGeom>
          <a:noFill/>
          <a:ln>
            <a:noFill/>
          </a:ln>
        </p:spPr>
      </p:pic>
      <p:pic>
        <p:nvPicPr>
          <p:cNvPr id="85" name="Shape 85"/>
          <p:cNvPicPr preferRelativeResize="0"/>
          <p:nvPr/>
        </p:nvPicPr>
        <p:blipFill>
          <a:blip r:embed="rId4">
            <a:alphaModFix/>
          </a:blip>
          <a:stretch>
            <a:fillRect/>
          </a:stretch>
        </p:blipFill>
        <p:spPr>
          <a:xfrm>
            <a:off x="5241914" y="4077852"/>
            <a:ext cx="1289953" cy="378386"/>
          </a:xfrm>
          <a:prstGeom prst="rect">
            <a:avLst/>
          </a:prstGeom>
          <a:noFill/>
          <a:ln>
            <a:noFill/>
          </a:ln>
        </p:spPr>
      </p:pic>
      <p:sp>
        <p:nvSpPr>
          <p:cNvPr id="10" name="Shape 83"/>
          <p:cNvSpPr txBox="1">
            <a:spLocks/>
          </p:cNvSpPr>
          <p:nvPr/>
        </p:nvSpPr>
        <p:spPr bwMode="auto">
          <a:xfrm>
            <a:off x="698012" y="3237071"/>
            <a:ext cx="5347676" cy="427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0" indent="0" algn="ctr" rtl="0" eaLnBrk="1" fontAlgn="base" hangingPunct="1">
              <a:spcBef>
                <a:spcPct val="20000"/>
              </a:spcBef>
              <a:spcAft>
                <a:spcPct val="0"/>
              </a:spcAft>
              <a:buFont typeface="Arial" charset="0"/>
              <a:buNone/>
              <a:defRPr sz="2400" kern="1200" baseline="0">
                <a:solidFill>
                  <a:schemeClr val="bg1"/>
                </a:solidFill>
                <a:latin typeface="+mn-lt"/>
                <a:ea typeface="+mn-ea"/>
                <a:cs typeface="+mn-cs"/>
              </a:defRPr>
            </a:lvl1pPr>
            <a:lvl2pPr marL="342900" indent="0" algn="ctr" rtl="0" eaLnBrk="1" fontAlgn="base" hangingPunct="1">
              <a:spcBef>
                <a:spcPct val="20000"/>
              </a:spcBef>
              <a:spcAft>
                <a:spcPct val="0"/>
              </a:spcAft>
              <a:buFont typeface="Arial" charset="0"/>
              <a:buNone/>
              <a:defRPr sz="2100" kern="1200">
                <a:solidFill>
                  <a:schemeClr val="tx1">
                    <a:tint val="75000"/>
                  </a:schemeClr>
                </a:solidFill>
                <a:latin typeface="+mn-lt"/>
                <a:ea typeface="+mn-ea"/>
                <a:cs typeface="+mn-cs"/>
              </a:defRPr>
            </a:lvl2pPr>
            <a:lvl3pPr marL="685800" indent="0" algn="ctr" rtl="0" eaLnBrk="1" fontAlgn="base" hangingPunct="1">
              <a:spcBef>
                <a:spcPct val="20000"/>
              </a:spcBef>
              <a:spcAft>
                <a:spcPct val="0"/>
              </a:spcAft>
              <a:buFont typeface="Arial" charset="0"/>
              <a:buNone/>
              <a:defRPr sz="1800" kern="1200">
                <a:solidFill>
                  <a:schemeClr val="tx1">
                    <a:tint val="75000"/>
                  </a:schemeClr>
                </a:solidFill>
                <a:latin typeface="+mn-lt"/>
                <a:ea typeface="+mn-ea"/>
                <a:cs typeface="+mn-cs"/>
              </a:defRPr>
            </a:lvl3pPr>
            <a:lvl4pPr marL="1028700" indent="0" algn="ctr" rtl="0" eaLnBrk="1" fontAlgn="base" hangingPunct="1">
              <a:spcBef>
                <a:spcPct val="20000"/>
              </a:spcBef>
              <a:spcAft>
                <a:spcPct val="0"/>
              </a:spcAft>
              <a:buFont typeface="Arial" charset="0"/>
              <a:buNone/>
              <a:defRPr sz="1500" kern="1200">
                <a:solidFill>
                  <a:schemeClr val="tx1">
                    <a:tint val="75000"/>
                  </a:schemeClr>
                </a:solidFill>
                <a:latin typeface="+mn-lt"/>
                <a:ea typeface="+mn-ea"/>
                <a:cs typeface="+mn-cs"/>
              </a:defRPr>
            </a:lvl4pPr>
            <a:lvl5pPr marL="1371600" indent="0" algn="ctr" rtl="0" eaLnBrk="1" fontAlgn="base" hangingPunct="1">
              <a:spcBef>
                <a:spcPct val="20000"/>
              </a:spcBef>
              <a:spcAft>
                <a:spcPct val="0"/>
              </a:spcAft>
              <a:buFont typeface="Arial" charset="0"/>
              <a:buNone/>
              <a:defRPr sz="1500" kern="1200">
                <a:solidFill>
                  <a:schemeClr val="tx1">
                    <a:tint val="75000"/>
                  </a:schemeClr>
                </a:solidFill>
                <a:latin typeface="+mn-lt"/>
                <a:ea typeface="+mn-ea"/>
                <a:cs typeface="+mn-cs"/>
              </a:defRPr>
            </a:lvl5pPr>
            <a:lvl6pPr marL="17145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US" sz="1100" dirty="0" smtClean="0">
                <a:solidFill>
                  <a:schemeClr val="tx1"/>
                </a:solidFill>
              </a:rPr>
              <a:t>Russian Supercomputing Days</a:t>
            </a:r>
          </a:p>
          <a:p>
            <a:r>
              <a:rPr lang="en-US" sz="1100" dirty="0" smtClean="0">
                <a:solidFill>
                  <a:schemeClr val="tx1"/>
                </a:solidFill>
              </a:rPr>
              <a:t>Moscow, 2016</a:t>
            </a:r>
          </a:p>
          <a:p>
            <a:endParaRPr lang="en-US" sz="1100" dirty="0">
              <a:solidFill>
                <a:schemeClr val="tx1"/>
              </a:solidFill>
            </a:endParaRPr>
          </a:p>
        </p:txBody>
      </p:sp>
    </p:spTree>
    <p:extLst>
      <p:ext uri="{BB962C8B-B14F-4D97-AF65-F5344CB8AC3E}">
        <p14:creationId xmlns:p14="http://schemas.microsoft.com/office/powerpoint/2010/main" val="15324364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0297" y="1684785"/>
            <a:ext cx="1178331" cy="1178331"/>
          </a:xfrm>
          <a:prstGeom prst="rect">
            <a:avLst/>
          </a:prstGeom>
          <a:ln>
            <a:noFill/>
          </a:ln>
          <a:effectLst>
            <a:outerShdw blurRad="190500" algn="tl" rotWithShape="0">
              <a:srgbClr val="000000">
                <a:alpha val="70000"/>
              </a:srgbClr>
            </a:outerShdw>
          </a:effectLst>
        </p:spPr>
      </p:pic>
      <p:pic>
        <p:nvPicPr>
          <p:cNvPr id="1026" name="Picture 2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998254" y="1215154"/>
            <a:ext cx="3501908" cy="3754046"/>
          </a:xfrm>
          <a:prstGeom prst="rect">
            <a:avLst/>
          </a:prstGeom>
          <a:noFill/>
          <a:extLst>
            <a:ext uri="{909E8E84-426E-40DD-AFC4-6F175D3DCCD1}">
              <a14:hiddenFill xmlns:a14="http://schemas.microsoft.com/office/drawing/2010/main">
                <a:solidFill>
                  <a:srgbClr val="FFFFFF"/>
                </a:solidFill>
              </a14:hiddenFill>
            </a:ext>
          </a:extLst>
        </p:spPr>
      </p:pic>
      <p:sp>
        <p:nvSpPr>
          <p:cNvPr id="92" name="Shape 92"/>
          <p:cNvSpPr txBox="1">
            <a:spLocks noGrp="1"/>
          </p:cNvSpPr>
          <p:nvPr>
            <p:ph idx="1"/>
          </p:nvPr>
        </p:nvSpPr>
        <p:spPr>
          <a:prstGeom prst="rect">
            <a:avLst/>
          </a:prstGeom>
        </p:spPr>
        <p:txBody>
          <a:bodyPr vert="horz" lIns="68569" tIns="68569" rIns="68569" bIns="68569" rtlCol="0" anchor="t" anchorCtr="0">
            <a:noAutofit/>
          </a:bodyPr>
          <a:lstStyle/>
          <a:p>
            <a:pPr>
              <a:buNone/>
            </a:pPr>
            <a:endParaRPr dirty="0"/>
          </a:p>
          <a:p>
            <a:pPr>
              <a:buNone/>
            </a:pPr>
            <a:endParaRPr dirty="0"/>
          </a:p>
        </p:txBody>
      </p:sp>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r>
              <a:rPr lang="en" sz="2800" dirty="0" smtClean="0"/>
              <a:t>Image generation by optimization </a:t>
            </a:r>
            <a:endParaRPr lang="en" sz="2800" dirty="0"/>
          </a:p>
        </p:txBody>
      </p:sp>
      <p:sp>
        <p:nvSpPr>
          <p:cNvPr id="2" name="Date Placeholder 1"/>
          <p:cNvSpPr>
            <a:spLocks noGrp="1"/>
          </p:cNvSpPr>
          <p:nvPr>
            <p:ph type="dt" sz="half" idx="10"/>
          </p:nvPr>
        </p:nvSpPr>
        <p:spPr/>
        <p:txBody>
          <a:bodyPr/>
          <a:lstStyle/>
          <a:p>
            <a:fld id="{713F635A-DA46-4B0B-B230-053DD9301185}"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10</a:t>
            </a:fld>
            <a:endParaRPr lang="en" sz="750" dirty="0">
              <a:solidFill>
                <a:schemeClr val="lt2"/>
              </a:solidFill>
              <a:latin typeface="Roboto"/>
              <a:ea typeface="Roboto"/>
              <a:cs typeface="Roboto"/>
              <a:sym typeface="Roboto"/>
            </a:endParaRPr>
          </a:p>
        </p:txBody>
      </p:sp>
      <p:pic>
        <p:nvPicPr>
          <p:cNvPr id="14" name="Picture 13"/>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388818" y="962072"/>
            <a:ext cx="1944893" cy="342947"/>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6436" y="2575818"/>
            <a:ext cx="1153051" cy="1153051"/>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414" y="3200350"/>
            <a:ext cx="1165115" cy="1165115"/>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849012" y="960652"/>
            <a:ext cx="484699" cy="253019"/>
          </a:xfrm>
          <a:prstGeom prst="rect">
            <a:avLst/>
          </a:prstGeom>
        </p:spPr>
      </p:pic>
      <p:pic>
        <p:nvPicPr>
          <p:cNvPr id="20" name="Picture 2 1"/>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2998254" y="1215154"/>
            <a:ext cx="3501908" cy="37540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Shape 114"/>
          <p:cNvSpPr txBox="1">
            <a:spLocks noGrp="1"/>
          </p:cNvSpPr>
          <p:nvPr>
            <p:ph idx="1"/>
          </p:nvPr>
        </p:nvSpPr>
        <p:spPr>
          <a:prstGeom prst="rect">
            <a:avLst/>
          </a:prstGeom>
        </p:spPr>
        <p:txBody>
          <a:bodyPr vert="horz" lIns="68569" tIns="68569" rIns="68569" bIns="68569" rtlCol="0" anchor="t" anchorCtr="0">
            <a:noAutofit/>
          </a:bodyPr>
          <a:lstStyle/>
          <a:p>
            <a:pPr marL="342892"/>
            <a:endParaRPr lang="en-US" dirty="0" smtClean="0"/>
          </a:p>
          <a:p>
            <a:pPr marL="800087" lvl="1" indent="-285750"/>
            <a:endParaRPr lang="ru-RU" dirty="0"/>
          </a:p>
          <a:p>
            <a:pPr lvl="1" indent="0">
              <a:buNone/>
            </a:pPr>
            <a:endParaRPr lang="ru-RU" dirty="0" smtClean="0"/>
          </a:p>
          <a:p>
            <a:pPr lvl="1" indent="0">
              <a:buNone/>
            </a:pPr>
            <a:endParaRPr lang="ru-RU" dirty="0"/>
          </a:p>
          <a:p>
            <a:pPr lvl="1" indent="0">
              <a:buNone/>
            </a:pPr>
            <a:endParaRPr lang="ru-RU" dirty="0" smtClean="0"/>
          </a:p>
          <a:p>
            <a:pPr marL="800087" lvl="1" indent="-285750"/>
            <a:r>
              <a:rPr lang="en-US" sz="1800" dirty="0" smtClean="0"/>
              <a:t>Texture</a:t>
            </a:r>
            <a:r>
              <a:rPr lang="en-US" sz="1800" dirty="0"/>
              <a:t>:</a:t>
            </a:r>
            <a:endParaRPr lang="en-US" sz="1800" dirty="0" smtClean="0"/>
          </a:p>
          <a:p>
            <a:pPr marL="800087" lvl="1" indent="-285750"/>
            <a:r>
              <a:rPr lang="en-US" sz="1800" dirty="0" smtClean="0"/>
              <a:t>Activations at layer </a:t>
            </a:r>
            <a:r>
              <a:rPr lang="ru-RU" sz="1800" dirty="0" smtClean="0"/>
              <a:t> </a:t>
            </a:r>
            <a:r>
              <a:rPr lang="en-US" sz="1800" dirty="0" smtClean="0"/>
              <a:t>:</a:t>
            </a:r>
          </a:p>
          <a:p>
            <a:pPr marL="800087" lvl="1" indent="-285750"/>
            <a:r>
              <a:rPr lang="en-US" sz="1800" dirty="0" smtClean="0"/>
              <a:t>Gram matrix at layer </a:t>
            </a:r>
            <a:r>
              <a:rPr lang="ru-RU" sz="1800" dirty="0" smtClean="0"/>
              <a:t> </a:t>
            </a:r>
            <a:r>
              <a:rPr lang="en-US" sz="1800" dirty="0" smtClean="0"/>
              <a:t>:  </a:t>
            </a:r>
            <a:r>
              <a:rPr lang="en" sz="1800" dirty="0" smtClean="0"/>
              <a:t> </a:t>
            </a:r>
          </a:p>
          <a:p>
            <a:pPr>
              <a:buNone/>
            </a:pPr>
            <a:endParaRPr dirty="0"/>
          </a:p>
        </p:txBody>
      </p:sp>
      <p:sp>
        <p:nvSpPr>
          <p:cNvPr id="113" name="Shape 113"/>
          <p:cNvSpPr txBox="1">
            <a:spLocks noGrp="1"/>
          </p:cNvSpPr>
          <p:nvPr>
            <p:ph type="title"/>
          </p:nvPr>
        </p:nvSpPr>
        <p:spPr>
          <a:prstGeom prst="rect">
            <a:avLst/>
          </a:prstGeom>
        </p:spPr>
        <p:txBody>
          <a:bodyPr vert="horz" lIns="68569" tIns="68569" rIns="68569" bIns="68569" rtlCol="0" anchor="b" anchorCtr="0">
            <a:noAutofit/>
          </a:bodyPr>
          <a:lstStyle/>
          <a:p>
            <a:r>
              <a:rPr lang="en-US" sz="2400" dirty="0" err="1" smtClean="0"/>
              <a:t>Gatys</a:t>
            </a:r>
            <a:r>
              <a:rPr lang="en-US" sz="2400" dirty="0" smtClean="0"/>
              <a:t> et. al.</a:t>
            </a:r>
            <a:r>
              <a:rPr lang="en" sz="2400" dirty="0" smtClean="0"/>
              <a:t>: Optimization-based texture synthesis</a:t>
            </a:r>
            <a:endParaRPr lang="en" sz="2400" dirty="0"/>
          </a:p>
        </p:txBody>
      </p:sp>
      <p:sp>
        <p:nvSpPr>
          <p:cNvPr id="3" name="Date Placeholder 2"/>
          <p:cNvSpPr>
            <a:spLocks noGrp="1"/>
          </p:cNvSpPr>
          <p:nvPr>
            <p:ph type="dt" sz="half" idx="10"/>
          </p:nvPr>
        </p:nvSpPr>
        <p:spPr/>
        <p:txBody>
          <a:bodyPr/>
          <a:lstStyle/>
          <a:p>
            <a:fld id="{DE7248E9-35AF-42AD-9D53-8C0B43321ECF}" type="datetime1">
              <a:rPr lang="en-US" smtClean="0"/>
              <a:t>10/5/2016</a:t>
            </a:fld>
            <a:endParaRPr lang="en-US" dirty="0"/>
          </a:p>
        </p:txBody>
      </p:sp>
      <p:sp>
        <p:nvSpPr>
          <p:cNvPr id="6" name="Footer Placeholder 5"/>
          <p:cNvSpPr>
            <a:spLocks noGrp="1"/>
          </p:cNvSpPr>
          <p:nvPr>
            <p:ph type="ftr" sz="quarter" idx="11"/>
          </p:nvPr>
        </p:nvSpPr>
        <p:spPr/>
        <p:txBody>
          <a:bodyPr/>
          <a:lstStyle/>
          <a:p>
            <a:r>
              <a:rPr lang="en-US" smtClean="0"/>
              <a:t>Style transfer, neural doodles &amp; texture synthesis</a:t>
            </a:r>
            <a:endParaRPr lang="en-US" dirty="0"/>
          </a:p>
        </p:txBody>
      </p:sp>
      <p:sp>
        <p:nvSpPr>
          <p:cNvPr id="8" name="Slide Number Placeholder 7"/>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11</a:t>
            </a:fld>
            <a:endParaRPr lang="en" sz="750">
              <a:solidFill>
                <a:schemeClr val="lt2"/>
              </a:solidFill>
              <a:latin typeface="Roboto"/>
              <a:ea typeface="Roboto"/>
              <a:cs typeface="Roboto"/>
              <a:sym typeface="Roboto"/>
            </a:endParaRPr>
          </a:p>
        </p:txBody>
      </p:sp>
      <p:pic>
        <p:nvPicPr>
          <p:cNvPr id="11" name="Picture 10"/>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4094290" y="3189023"/>
            <a:ext cx="476012" cy="249666"/>
          </a:xfrm>
          <a:prstGeom prst="rect">
            <a:avLst/>
          </a:prstGeom>
        </p:spPr>
      </p:pic>
      <p:pic>
        <p:nvPicPr>
          <p:cNvPr id="5" name="Picture 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31800" y="810143"/>
            <a:ext cx="3487482" cy="1851264"/>
          </a:xfrm>
          <a:prstGeom prst="rect">
            <a:avLst/>
          </a:prstGeom>
        </p:spPr>
      </p:pic>
      <p:pic>
        <p:nvPicPr>
          <p:cNvPr id="4" name="Picture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31800" y="812692"/>
            <a:ext cx="3487482" cy="1848786"/>
          </a:xfrm>
          <a:prstGeom prst="rect">
            <a:avLst/>
          </a:prstGeom>
        </p:spPr>
      </p:pic>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34134" y="812692"/>
            <a:ext cx="3482814" cy="1848786"/>
          </a:xfrm>
          <a:prstGeom prst="rect">
            <a:avLst/>
          </a:prstGeom>
        </p:spPr>
      </p:pic>
      <p:pic>
        <p:nvPicPr>
          <p:cNvPr id="14" name="Picture 13"/>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2162295" y="3940283"/>
            <a:ext cx="2403303" cy="634835"/>
          </a:xfrm>
          <a:prstGeom prst="rect">
            <a:avLst/>
          </a:prstGeom>
        </p:spPr>
      </p:pic>
      <p:pic>
        <p:nvPicPr>
          <p:cNvPr id="9" name="Picture 8"/>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4262335" y="2910381"/>
            <a:ext cx="69961" cy="144038"/>
          </a:xfrm>
          <a:prstGeom prst="rect">
            <a:avLst/>
          </a:prstGeom>
        </p:spPr>
      </p:pic>
      <p:pic>
        <p:nvPicPr>
          <p:cNvPr id="12" name="Picture 11"/>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4103184" y="3490359"/>
            <a:ext cx="477383" cy="260640"/>
          </a:xfrm>
          <a:prstGeom prst="rect">
            <a:avLst/>
          </a:prstGeom>
        </p:spPr>
      </p:pic>
      <p:pic>
        <p:nvPicPr>
          <p:cNvPr id="25" name="Picture 24"/>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3048105" y="3527380"/>
            <a:ext cx="54872" cy="178333"/>
          </a:xfrm>
          <a:prstGeom prst="rect">
            <a:avLst/>
          </a:prstGeom>
        </p:spPr>
      </p:pic>
      <p:pic>
        <p:nvPicPr>
          <p:cNvPr id="28" name="Picture 27"/>
          <p:cNvPicPr>
            <a:picLocks noChangeAspect="1"/>
          </p:cNvPicPr>
          <p:nvPr>
            <p:custDataLst>
              <p:tags r:id="rId6"/>
            </p:custDataLst>
          </p:nvPr>
        </p:nvPicPr>
        <p:blipFill>
          <a:blip r:embed="rId23">
            <a:extLst>
              <a:ext uri="{28A0092B-C50C-407E-A947-70E740481C1C}">
                <a14:useLocalDpi xmlns:a14="http://schemas.microsoft.com/office/drawing/2010/main" val="0"/>
              </a:ext>
            </a:extLst>
          </a:blip>
          <a:stretch>
            <a:fillRect/>
          </a:stretch>
        </p:blipFill>
        <p:spPr>
          <a:xfrm>
            <a:off x="2908054" y="3193775"/>
            <a:ext cx="54872" cy="178333"/>
          </a:xfrm>
          <a:prstGeom prst="rect">
            <a:avLst/>
          </a:prstGeom>
        </p:spPr>
      </p:pic>
      <p:pic>
        <p:nvPicPr>
          <p:cNvPr id="16" name="Picture 15"/>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1493735" y="1394034"/>
            <a:ext cx="69961" cy="144038"/>
          </a:xfrm>
          <a:prstGeom prst="rect">
            <a:avLst/>
          </a:prstGeom>
        </p:spPr>
      </p:pic>
      <p:pic>
        <p:nvPicPr>
          <p:cNvPr id="29" name="Picture 28"/>
          <p:cNvPicPr>
            <a:picLocks noChangeAspect="1"/>
          </p:cNvPicPr>
          <p:nvPr>
            <p:custDataLst>
              <p:tags r:id="rId8"/>
            </p:custDataLst>
          </p:nvPr>
        </p:nvPicPr>
        <p:blipFill>
          <a:blip r:embed="rId24">
            <a:extLst>
              <a:ext uri="{28A0092B-C50C-407E-A947-70E740481C1C}">
                <a14:useLocalDpi xmlns:a14="http://schemas.microsoft.com/office/drawing/2010/main" val="0"/>
              </a:ext>
            </a:extLst>
          </a:blip>
          <a:stretch>
            <a:fillRect/>
          </a:stretch>
        </p:blipFill>
        <p:spPr>
          <a:xfrm>
            <a:off x="4033828" y="1225825"/>
            <a:ext cx="339290" cy="163700"/>
          </a:xfrm>
          <a:prstGeom prst="rect">
            <a:avLst/>
          </a:prstGeom>
        </p:spPr>
      </p:pic>
      <p:pic>
        <p:nvPicPr>
          <p:cNvPr id="27" name="Picture 26"/>
          <p:cNvPicPr>
            <a:picLocks noChangeAspect="1"/>
          </p:cNvPicPr>
          <p:nvPr>
            <p:custDataLst>
              <p:tags r:id="rId9"/>
            </p:custDataLst>
          </p:nvPr>
        </p:nvPicPr>
        <p:blipFill>
          <a:blip r:embed="rId25">
            <a:extLst>
              <a:ext uri="{28A0092B-C50C-407E-A947-70E740481C1C}">
                <a14:useLocalDpi xmlns:a14="http://schemas.microsoft.com/office/drawing/2010/main" val="0"/>
              </a:ext>
            </a:extLst>
          </a:blip>
          <a:stretch>
            <a:fillRect/>
          </a:stretch>
        </p:blipFill>
        <p:spPr>
          <a:xfrm>
            <a:off x="3394647" y="1223191"/>
            <a:ext cx="339290" cy="163700"/>
          </a:xfrm>
          <a:prstGeom prst="rect">
            <a:avLst/>
          </a:prstGeom>
        </p:spPr>
      </p:pic>
      <p:pic>
        <p:nvPicPr>
          <p:cNvPr id="26" name="Picture 25"/>
          <p:cNvPicPr>
            <a:picLocks noChangeAspect="1"/>
          </p:cNvPicPr>
          <p:nvPr>
            <p:custDataLst>
              <p:tags r:id="rId10"/>
            </p:custDataLst>
          </p:nvPr>
        </p:nvPicPr>
        <p:blipFill>
          <a:blip r:embed="rId26">
            <a:extLst>
              <a:ext uri="{28A0092B-C50C-407E-A947-70E740481C1C}">
                <a14:useLocalDpi xmlns:a14="http://schemas.microsoft.com/office/drawing/2010/main" val="0"/>
              </a:ext>
            </a:extLst>
          </a:blip>
          <a:stretch>
            <a:fillRect/>
          </a:stretch>
        </p:blipFill>
        <p:spPr>
          <a:xfrm>
            <a:off x="2767857" y="1223191"/>
            <a:ext cx="339290" cy="163700"/>
          </a:xfrm>
          <a:prstGeom prst="rect">
            <a:avLst/>
          </a:prstGeom>
        </p:spPr>
      </p:pic>
      <p:pic>
        <p:nvPicPr>
          <p:cNvPr id="24" name="Picture 23"/>
          <p:cNvPicPr>
            <a:picLocks noChangeAspect="1"/>
          </p:cNvPicPr>
          <p:nvPr>
            <p:custDataLst>
              <p:tags r:id="rId11"/>
            </p:custDataLst>
          </p:nvPr>
        </p:nvPicPr>
        <p:blipFill>
          <a:blip r:embed="rId27">
            <a:extLst>
              <a:ext uri="{28A0092B-C50C-407E-A947-70E740481C1C}">
                <a14:useLocalDpi xmlns:a14="http://schemas.microsoft.com/office/drawing/2010/main" val="0"/>
              </a:ext>
            </a:extLst>
          </a:blip>
          <a:stretch>
            <a:fillRect/>
          </a:stretch>
        </p:blipFill>
        <p:spPr>
          <a:xfrm>
            <a:off x="4033828" y="1703525"/>
            <a:ext cx="338376" cy="163700"/>
          </a:xfrm>
          <a:prstGeom prst="rect">
            <a:avLst/>
          </a:prstGeom>
        </p:spPr>
      </p:pic>
      <p:pic>
        <p:nvPicPr>
          <p:cNvPr id="23" name="Picture 22"/>
          <p:cNvPicPr>
            <a:picLocks noChangeAspect="1"/>
          </p:cNvPicPr>
          <p:nvPr>
            <p:custDataLst>
              <p:tags r:id="rId12"/>
            </p:custDataLst>
          </p:nvPr>
        </p:nvPicPr>
        <p:blipFill>
          <a:blip r:embed="rId28">
            <a:extLst>
              <a:ext uri="{28A0092B-C50C-407E-A947-70E740481C1C}">
                <a14:useLocalDpi xmlns:a14="http://schemas.microsoft.com/office/drawing/2010/main" val="0"/>
              </a:ext>
            </a:extLst>
          </a:blip>
          <a:stretch>
            <a:fillRect/>
          </a:stretch>
        </p:blipFill>
        <p:spPr>
          <a:xfrm>
            <a:off x="3394647" y="1700891"/>
            <a:ext cx="338376" cy="163700"/>
          </a:xfrm>
          <a:prstGeom prst="rect">
            <a:avLst/>
          </a:prstGeom>
        </p:spPr>
      </p:pic>
      <p:pic>
        <p:nvPicPr>
          <p:cNvPr id="15" name="Picture 14"/>
          <p:cNvPicPr>
            <a:picLocks noChangeAspect="1"/>
          </p:cNvPicPr>
          <p:nvPr>
            <p:custDataLst>
              <p:tags r:id="rId13"/>
            </p:custDataLst>
          </p:nvPr>
        </p:nvPicPr>
        <p:blipFill>
          <a:blip r:embed="rId29">
            <a:extLst>
              <a:ext uri="{28A0092B-C50C-407E-A947-70E740481C1C}">
                <a14:useLocalDpi xmlns:a14="http://schemas.microsoft.com/office/drawing/2010/main" val="0"/>
              </a:ext>
            </a:extLst>
          </a:blip>
          <a:stretch>
            <a:fillRect/>
          </a:stretch>
        </p:blipFill>
        <p:spPr>
          <a:xfrm>
            <a:off x="2767857" y="1700891"/>
            <a:ext cx="338376" cy="163700"/>
          </a:xfrm>
          <a:prstGeom prst="rect">
            <a:avLst/>
          </a:prstGeom>
        </p:spPr>
      </p:pic>
    </p:spTree>
    <p:extLst>
      <p:ext uri="{BB962C8B-B14F-4D97-AF65-F5344CB8AC3E}">
        <p14:creationId xmlns:p14="http://schemas.microsoft.com/office/powerpoint/2010/main" val="2388037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4">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Shape 114"/>
          <p:cNvSpPr txBox="1">
            <a:spLocks noGrp="1"/>
          </p:cNvSpPr>
          <p:nvPr>
            <p:ph idx="1"/>
          </p:nvPr>
        </p:nvSpPr>
        <p:spPr>
          <a:prstGeom prst="rect">
            <a:avLst/>
          </a:prstGeom>
        </p:spPr>
        <p:txBody>
          <a:bodyPr vert="horz" lIns="68569" tIns="68569" rIns="68569" bIns="68569" rtlCol="0" anchor="t" anchorCtr="0">
            <a:noAutofit/>
          </a:bodyPr>
          <a:lstStyle/>
          <a:p>
            <a:pPr marL="342892"/>
            <a:endParaRPr lang="en-US" dirty="0" smtClean="0"/>
          </a:p>
          <a:p>
            <a:pPr marL="800087" lvl="1" indent="-285750"/>
            <a:endParaRPr lang="ru-RU" dirty="0"/>
          </a:p>
          <a:p>
            <a:pPr lvl="1" indent="0">
              <a:buNone/>
            </a:pPr>
            <a:endParaRPr lang="ru-RU" dirty="0" smtClean="0"/>
          </a:p>
          <a:p>
            <a:pPr lvl="1" indent="0">
              <a:buNone/>
            </a:pPr>
            <a:endParaRPr lang="ru-RU" dirty="0"/>
          </a:p>
          <a:p>
            <a:pPr lvl="1" indent="0">
              <a:buNone/>
            </a:pPr>
            <a:endParaRPr lang="ru-RU" dirty="0" smtClean="0"/>
          </a:p>
          <a:p>
            <a:pPr marL="800087" lvl="1" indent="-285750"/>
            <a:r>
              <a:rPr lang="en-US" sz="1800" dirty="0" smtClean="0"/>
              <a:t>Image: </a:t>
            </a:r>
          </a:p>
          <a:p>
            <a:pPr marL="800087" lvl="1" indent="-285750"/>
            <a:r>
              <a:rPr lang="en-US" sz="1800" smtClean="0"/>
              <a:t>Gram matrix at layer </a:t>
            </a:r>
            <a:r>
              <a:rPr lang="ru-RU" sz="1800" smtClean="0"/>
              <a:t>  </a:t>
            </a:r>
            <a:r>
              <a:rPr lang="en-US" sz="1800" smtClean="0"/>
              <a:t>:</a:t>
            </a:r>
            <a:endParaRPr lang="en-US" sz="1800" dirty="0" smtClean="0"/>
          </a:p>
          <a:p>
            <a:pPr marL="800087" lvl="1" indent="-285750"/>
            <a:r>
              <a:rPr lang="en-US" sz="1800" smtClean="0"/>
              <a:t>Loss at layer</a:t>
            </a:r>
            <a:r>
              <a:rPr lang="ru-RU" sz="1800" smtClean="0"/>
              <a:t> </a:t>
            </a:r>
            <a:r>
              <a:rPr lang="en-US" sz="1800" smtClean="0"/>
              <a:t>  :  </a:t>
            </a:r>
            <a:r>
              <a:rPr lang="en" sz="1800" smtClean="0"/>
              <a:t> </a:t>
            </a:r>
            <a:endParaRPr lang="en" sz="1800" dirty="0" smtClean="0"/>
          </a:p>
          <a:p>
            <a:pPr>
              <a:buNone/>
            </a:pPr>
            <a:endParaRPr dirty="0"/>
          </a:p>
        </p:txBody>
      </p:sp>
      <p:sp>
        <p:nvSpPr>
          <p:cNvPr id="113" name="Shape 113"/>
          <p:cNvSpPr txBox="1">
            <a:spLocks noGrp="1"/>
          </p:cNvSpPr>
          <p:nvPr>
            <p:ph type="title"/>
          </p:nvPr>
        </p:nvSpPr>
        <p:spPr>
          <a:prstGeom prst="rect">
            <a:avLst/>
          </a:prstGeom>
        </p:spPr>
        <p:txBody>
          <a:bodyPr vert="horz" lIns="68569" tIns="68569" rIns="68569" bIns="68569" rtlCol="0" anchor="b" anchorCtr="0">
            <a:noAutofit/>
          </a:bodyPr>
          <a:lstStyle/>
          <a:p>
            <a:r>
              <a:rPr lang="en-US" sz="2400" dirty="0" err="1"/>
              <a:t>Gatys</a:t>
            </a:r>
            <a:r>
              <a:rPr lang="en-US" sz="2400" dirty="0"/>
              <a:t> et. al.</a:t>
            </a:r>
            <a:r>
              <a:rPr lang="en" sz="2400" dirty="0"/>
              <a:t>: Optimization-based texture synthesis</a:t>
            </a:r>
          </a:p>
        </p:txBody>
      </p:sp>
      <p:sp>
        <p:nvSpPr>
          <p:cNvPr id="6" name="Date Placeholder 5"/>
          <p:cNvSpPr>
            <a:spLocks noGrp="1"/>
          </p:cNvSpPr>
          <p:nvPr>
            <p:ph type="dt" sz="half" idx="10"/>
          </p:nvPr>
        </p:nvSpPr>
        <p:spPr/>
        <p:txBody>
          <a:bodyPr/>
          <a:lstStyle/>
          <a:p>
            <a:fld id="{7C3B4F1C-E066-4EC9-8B27-BABE11BA14E9}" type="datetime1">
              <a:rPr lang="en-US" smtClean="0"/>
              <a:t>10/5/2016</a:t>
            </a:fld>
            <a:endParaRPr lang="en-US" dirty="0"/>
          </a:p>
        </p:txBody>
      </p:sp>
      <p:sp>
        <p:nvSpPr>
          <p:cNvPr id="7" name="Footer Placeholder 6"/>
          <p:cNvSpPr>
            <a:spLocks noGrp="1"/>
          </p:cNvSpPr>
          <p:nvPr>
            <p:ph type="ftr" sz="quarter" idx="11"/>
          </p:nvPr>
        </p:nvSpPr>
        <p:spPr/>
        <p:txBody>
          <a:bodyPr/>
          <a:lstStyle/>
          <a:p>
            <a:r>
              <a:rPr lang="en-US" smtClean="0"/>
              <a:t>Style transfer, neural doodles &amp; texture synthesis</a:t>
            </a:r>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12</a:t>
            </a:fld>
            <a:endParaRPr lang="en" sz="750">
              <a:solidFill>
                <a:schemeClr val="lt2"/>
              </a:solidFill>
              <a:latin typeface="Roboto"/>
              <a:ea typeface="Roboto"/>
              <a:cs typeface="Roboto"/>
              <a:sym typeface="Roboto"/>
            </a:endParaRPr>
          </a:p>
        </p:txBody>
      </p:sp>
      <p:pic>
        <p:nvPicPr>
          <p:cNvPr id="13" name="Picture 12"/>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4063741" y="3144224"/>
            <a:ext cx="525396" cy="260640"/>
          </a:xfrm>
          <a:prstGeom prst="rect">
            <a:avLst/>
          </a:prstGeom>
        </p:spPr>
      </p:pic>
      <p:pic>
        <p:nvPicPr>
          <p:cNvPr id="5" name="Picture 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31800" y="810143"/>
            <a:ext cx="3487482" cy="1851264"/>
          </a:xfrm>
          <a:prstGeom prst="rect">
            <a:avLst/>
          </a:prstGeom>
        </p:spPr>
      </p:pic>
      <p:pic>
        <p:nvPicPr>
          <p:cNvPr id="4" name="Picture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31799" y="812692"/>
            <a:ext cx="3487484" cy="1848786"/>
          </a:xfrm>
          <a:prstGeom prst="rect">
            <a:avLst/>
          </a:prstGeom>
        </p:spPr>
      </p:pic>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31799" y="811453"/>
            <a:ext cx="3487484" cy="1851264"/>
          </a:xfrm>
          <a:prstGeom prst="rect">
            <a:avLst/>
          </a:prstGeom>
        </p:spPr>
      </p:pic>
      <p:pic>
        <p:nvPicPr>
          <p:cNvPr id="11" name="Picture 10"/>
          <p:cNvPicPr>
            <a:picLocks noChangeAspect="1"/>
          </p:cNvPicPr>
          <p:nvPr>
            <p:custDataLst>
              <p:tags r:id="rId2"/>
            </p:custDataLst>
          </p:nvPr>
        </p:nvPicPr>
        <p:blipFill>
          <a:blip r:embed="rId20">
            <a:extLst>
              <a:ext uri="{28A0092B-C50C-407E-A947-70E740481C1C}">
                <a14:useLocalDpi xmlns:a14="http://schemas.microsoft.com/office/drawing/2010/main" val="0"/>
              </a:ext>
            </a:extLst>
          </a:blip>
          <a:stretch>
            <a:fillRect/>
          </a:stretch>
        </p:blipFill>
        <p:spPr>
          <a:xfrm>
            <a:off x="4199929" y="2914115"/>
            <a:ext cx="126510" cy="114316"/>
          </a:xfrm>
          <a:prstGeom prst="rect">
            <a:avLst/>
          </a:prstGeom>
        </p:spPr>
      </p:pic>
      <p:pic>
        <p:nvPicPr>
          <p:cNvPr id="36" name="Picture 35"/>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2104699" y="4139648"/>
            <a:ext cx="2482333" cy="463818"/>
          </a:xfrm>
          <a:prstGeom prst="rect">
            <a:avLst/>
          </a:prstGeom>
        </p:spPr>
      </p:pic>
      <p:pic>
        <p:nvPicPr>
          <p:cNvPr id="16" name="Picture 15"/>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3267226" y="3503145"/>
            <a:ext cx="2687338" cy="260640"/>
          </a:xfrm>
          <a:prstGeom prst="rect">
            <a:avLst/>
          </a:prstGeom>
        </p:spPr>
      </p:pic>
      <p:pic>
        <p:nvPicPr>
          <p:cNvPr id="18" name="Picture 17"/>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3075541" y="3193775"/>
            <a:ext cx="54872" cy="178333"/>
          </a:xfrm>
          <a:prstGeom prst="rect">
            <a:avLst/>
          </a:prstGeom>
        </p:spPr>
      </p:pic>
      <p:pic>
        <p:nvPicPr>
          <p:cNvPr id="19" name="Picture 18"/>
          <p:cNvPicPr>
            <a:picLocks noChangeAspect="1"/>
          </p:cNvPicPr>
          <p:nvPr>
            <p:custDataLst>
              <p:tags r:id="rId6"/>
            </p:custDataLst>
          </p:nvPr>
        </p:nvPicPr>
        <p:blipFill>
          <a:blip r:embed="rId23">
            <a:extLst>
              <a:ext uri="{28A0092B-C50C-407E-A947-70E740481C1C}">
                <a14:useLocalDpi xmlns:a14="http://schemas.microsoft.com/office/drawing/2010/main" val="0"/>
              </a:ext>
            </a:extLst>
          </a:blip>
          <a:stretch>
            <a:fillRect/>
          </a:stretch>
        </p:blipFill>
        <p:spPr>
          <a:xfrm>
            <a:off x="2306564" y="3526543"/>
            <a:ext cx="54872" cy="178333"/>
          </a:xfrm>
          <a:prstGeom prst="rect">
            <a:avLst/>
          </a:prstGeom>
        </p:spPr>
      </p:pic>
      <p:pic>
        <p:nvPicPr>
          <p:cNvPr id="32" name="Picture 31"/>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4040971" y="1707676"/>
            <a:ext cx="371299" cy="163700"/>
          </a:xfrm>
          <a:prstGeom prst="rect">
            <a:avLst/>
          </a:prstGeom>
        </p:spPr>
      </p:pic>
      <p:pic>
        <p:nvPicPr>
          <p:cNvPr id="29" name="Picture 28"/>
          <p:cNvPicPr>
            <a:picLocks noChangeAspect="1"/>
          </p:cNvPicPr>
          <p:nvPr>
            <p:custDataLst>
              <p:tags r:id="rId8"/>
            </p:custDataLst>
          </p:nvPr>
        </p:nvPicPr>
        <p:blipFill>
          <a:blip r:embed="rId25">
            <a:extLst>
              <a:ext uri="{28A0092B-C50C-407E-A947-70E740481C1C}">
                <a14:useLocalDpi xmlns:a14="http://schemas.microsoft.com/office/drawing/2010/main" val="0"/>
              </a:ext>
            </a:extLst>
          </a:blip>
          <a:stretch>
            <a:fillRect/>
          </a:stretch>
        </p:blipFill>
        <p:spPr>
          <a:xfrm>
            <a:off x="3401790" y="1705042"/>
            <a:ext cx="371299" cy="163700"/>
          </a:xfrm>
          <a:prstGeom prst="rect">
            <a:avLst/>
          </a:prstGeom>
        </p:spPr>
      </p:pic>
      <p:pic>
        <p:nvPicPr>
          <p:cNvPr id="27" name="Picture 26"/>
          <p:cNvPicPr>
            <a:picLocks noChangeAspect="1"/>
          </p:cNvPicPr>
          <p:nvPr>
            <p:custDataLst>
              <p:tags r:id="rId9"/>
            </p:custDataLst>
          </p:nvPr>
        </p:nvPicPr>
        <p:blipFill>
          <a:blip r:embed="rId26">
            <a:extLst>
              <a:ext uri="{28A0092B-C50C-407E-A947-70E740481C1C}">
                <a14:useLocalDpi xmlns:a14="http://schemas.microsoft.com/office/drawing/2010/main" val="0"/>
              </a:ext>
            </a:extLst>
          </a:blip>
          <a:stretch>
            <a:fillRect/>
          </a:stretch>
        </p:blipFill>
        <p:spPr>
          <a:xfrm>
            <a:off x="2775000" y="1705042"/>
            <a:ext cx="371299" cy="163700"/>
          </a:xfrm>
          <a:prstGeom prst="rect">
            <a:avLst/>
          </a:prstGeom>
        </p:spPr>
      </p:pic>
      <p:pic>
        <p:nvPicPr>
          <p:cNvPr id="33" name="Picture 32"/>
          <p:cNvPicPr>
            <a:picLocks noChangeAspect="1"/>
          </p:cNvPicPr>
          <p:nvPr>
            <p:custDataLst>
              <p:tags r:id="rId10"/>
            </p:custDataLst>
          </p:nvPr>
        </p:nvPicPr>
        <p:blipFill>
          <a:blip r:embed="rId27">
            <a:extLst>
              <a:ext uri="{28A0092B-C50C-407E-A947-70E740481C1C}">
                <a14:useLocalDpi xmlns:a14="http://schemas.microsoft.com/office/drawing/2010/main" val="0"/>
              </a:ext>
            </a:extLst>
          </a:blip>
          <a:stretch>
            <a:fillRect/>
          </a:stretch>
        </p:blipFill>
        <p:spPr>
          <a:xfrm>
            <a:off x="3981120" y="1223701"/>
            <a:ext cx="477384" cy="163700"/>
          </a:xfrm>
          <a:prstGeom prst="rect">
            <a:avLst/>
          </a:prstGeom>
        </p:spPr>
      </p:pic>
      <p:pic>
        <p:nvPicPr>
          <p:cNvPr id="34" name="Picture 33"/>
          <p:cNvPicPr>
            <a:picLocks noChangeAspect="1"/>
          </p:cNvPicPr>
          <p:nvPr>
            <p:custDataLst>
              <p:tags r:id="rId11"/>
            </p:custDataLst>
          </p:nvPr>
        </p:nvPicPr>
        <p:blipFill>
          <a:blip r:embed="rId28">
            <a:extLst>
              <a:ext uri="{28A0092B-C50C-407E-A947-70E740481C1C}">
                <a14:useLocalDpi xmlns:a14="http://schemas.microsoft.com/office/drawing/2010/main" val="0"/>
              </a:ext>
            </a:extLst>
          </a:blip>
          <a:stretch>
            <a:fillRect/>
          </a:stretch>
        </p:blipFill>
        <p:spPr>
          <a:xfrm>
            <a:off x="3348036" y="1223701"/>
            <a:ext cx="477384" cy="163700"/>
          </a:xfrm>
          <a:prstGeom prst="rect">
            <a:avLst/>
          </a:prstGeom>
        </p:spPr>
      </p:pic>
      <p:pic>
        <p:nvPicPr>
          <p:cNvPr id="35" name="Picture 34"/>
          <p:cNvPicPr>
            <a:picLocks noChangeAspect="1"/>
          </p:cNvPicPr>
          <p:nvPr>
            <p:custDataLst>
              <p:tags r:id="rId12"/>
            </p:custDataLst>
          </p:nvPr>
        </p:nvPicPr>
        <p:blipFill>
          <a:blip r:embed="rId29">
            <a:extLst>
              <a:ext uri="{28A0092B-C50C-407E-A947-70E740481C1C}">
                <a14:useLocalDpi xmlns:a14="http://schemas.microsoft.com/office/drawing/2010/main" val="0"/>
              </a:ext>
            </a:extLst>
          </a:blip>
          <a:stretch>
            <a:fillRect/>
          </a:stretch>
        </p:blipFill>
        <p:spPr>
          <a:xfrm>
            <a:off x="2711974" y="1223701"/>
            <a:ext cx="477384" cy="163700"/>
          </a:xfrm>
          <a:prstGeom prst="rect">
            <a:avLst/>
          </a:prstGeom>
        </p:spPr>
      </p:pic>
      <p:pic>
        <p:nvPicPr>
          <p:cNvPr id="40" name="Picture 39"/>
          <p:cNvPicPr>
            <a:picLocks noChangeAspect="1"/>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455663" y="1423137"/>
            <a:ext cx="126510" cy="114316"/>
          </a:xfrm>
          <a:prstGeom prst="rect">
            <a:avLst/>
          </a:prstGeom>
        </p:spPr>
      </p:pic>
    </p:spTree>
    <p:extLst>
      <p:ext uri="{BB962C8B-B14F-4D97-AF65-F5344CB8AC3E}">
        <p14:creationId xmlns:p14="http://schemas.microsoft.com/office/powerpoint/2010/main" val="361345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4">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31800" y="810143"/>
            <a:ext cx="3487482" cy="1851264"/>
          </a:xfrm>
          <a:prstGeom prst="rect">
            <a:avLst/>
          </a:prstGeom>
        </p:spPr>
      </p:pic>
      <p:sp>
        <p:nvSpPr>
          <p:cNvPr id="13" name="Shape 114"/>
          <p:cNvSpPr txBox="1">
            <a:spLocks noGrp="1"/>
          </p:cNvSpPr>
          <p:nvPr>
            <p:ph idx="1"/>
          </p:nvPr>
        </p:nvSpPr>
        <p:spPr>
          <a:prstGeom prst="rect">
            <a:avLst/>
          </a:prstGeom>
        </p:spPr>
        <p:txBody>
          <a:bodyPr vert="horz" lIns="68569" tIns="68569" rIns="68569" bIns="68569" rtlCol="0" anchor="t" anchorCtr="0">
            <a:noAutofit/>
          </a:bodyPr>
          <a:lstStyle/>
          <a:p>
            <a:pPr marL="342892"/>
            <a:endParaRPr lang="en-US" dirty="0" smtClean="0"/>
          </a:p>
          <a:p>
            <a:pPr marL="800087" lvl="1" indent="-285750"/>
            <a:endParaRPr lang="ru-RU" dirty="0"/>
          </a:p>
          <a:p>
            <a:pPr lvl="1" indent="0">
              <a:buNone/>
            </a:pPr>
            <a:endParaRPr lang="ru-RU" dirty="0" smtClean="0"/>
          </a:p>
          <a:p>
            <a:pPr lvl="1" indent="0">
              <a:buNone/>
            </a:pPr>
            <a:endParaRPr lang="ru-RU" dirty="0"/>
          </a:p>
          <a:p>
            <a:pPr lvl="1" indent="0">
              <a:buNone/>
            </a:pPr>
            <a:endParaRPr lang="ru-RU" dirty="0" smtClean="0"/>
          </a:p>
          <a:p>
            <a:pPr marL="800087" lvl="1" indent="-285750"/>
            <a:endParaRPr lang="en-US" sz="1800" dirty="0" smtClean="0"/>
          </a:p>
          <a:p>
            <a:pPr marL="800087" lvl="1" indent="-285750"/>
            <a:r>
              <a:rPr lang="en-US" sz="1800" dirty="0" smtClean="0"/>
              <a:t>Loss:</a:t>
            </a:r>
          </a:p>
          <a:p>
            <a:pPr marL="514337" lvl="1" indent="0">
              <a:buNone/>
            </a:pPr>
            <a:r>
              <a:rPr lang="en-US" sz="800" dirty="0" smtClean="0"/>
              <a:t>  </a:t>
            </a:r>
          </a:p>
          <a:p>
            <a:pPr marL="800087" lvl="1" indent="-285750"/>
            <a:r>
              <a:rPr lang="en-US" sz="1800" dirty="0" smtClean="0"/>
              <a:t>Solve</a:t>
            </a:r>
          </a:p>
          <a:p>
            <a:pPr marL="514337" lvl="1" indent="0">
              <a:buNone/>
            </a:pPr>
            <a:endParaRPr lang="en-US" sz="800" dirty="0" smtClean="0"/>
          </a:p>
          <a:p>
            <a:pPr marL="800087" lvl="1" indent="-285750"/>
            <a:r>
              <a:rPr lang="en-US" sz="1800" dirty="0" smtClean="0"/>
              <a:t>By gradient descent  </a:t>
            </a:r>
            <a:r>
              <a:rPr lang="en" sz="1800" dirty="0" smtClean="0"/>
              <a:t> </a:t>
            </a:r>
          </a:p>
          <a:p>
            <a:pPr>
              <a:buNone/>
            </a:pPr>
            <a:endParaRPr dirty="0"/>
          </a:p>
        </p:txBody>
      </p:sp>
      <p:sp>
        <p:nvSpPr>
          <p:cNvPr id="113" name="Shape 113"/>
          <p:cNvSpPr txBox="1">
            <a:spLocks noGrp="1"/>
          </p:cNvSpPr>
          <p:nvPr>
            <p:ph type="title"/>
          </p:nvPr>
        </p:nvSpPr>
        <p:spPr>
          <a:prstGeom prst="rect">
            <a:avLst/>
          </a:prstGeom>
        </p:spPr>
        <p:txBody>
          <a:bodyPr vert="horz" lIns="68569" tIns="68569" rIns="68569" bIns="68569" rtlCol="0" anchor="b" anchorCtr="0">
            <a:noAutofit/>
          </a:bodyPr>
          <a:lstStyle/>
          <a:p>
            <a:r>
              <a:rPr lang="en-US" sz="2400" dirty="0" err="1"/>
              <a:t>Gatys</a:t>
            </a:r>
            <a:r>
              <a:rPr lang="en-US" sz="2400" dirty="0"/>
              <a:t> et. al.</a:t>
            </a:r>
            <a:r>
              <a:rPr lang="en" sz="2400" dirty="0"/>
              <a:t>: Optimization-based texture synthesis</a:t>
            </a:r>
          </a:p>
        </p:txBody>
      </p:sp>
      <p:sp>
        <p:nvSpPr>
          <p:cNvPr id="2" name="Date Placeholder 1"/>
          <p:cNvSpPr>
            <a:spLocks noGrp="1"/>
          </p:cNvSpPr>
          <p:nvPr>
            <p:ph type="dt" sz="half" idx="10"/>
          </p:nvPr>
        </p:nvSpPr>
        <p:spPr/>
        <p:txBody>
          <a:bodyPr/>
          <a:lstStyle/>
          <a:p>
            <a:fld id="{F62CAB16-8207-4FA5-A0D8-879C0C41895B}" type="datetime1">
              <a:rPr lang="en-US" smtClean="0"/>
              <a:t>10/5/2016</a:t>
            </a:fld>
            <a:endParaRPr lang="en-US" dirty="0"/>
          </a:p>
        </p:txBody>
      </p:sp>
      <p:sp>
        <p:nvSpPr>
          <p:cNvPr id="4" name="Footer Placeholder 3"/>
          <p:cNvSpPr>
            <a:spLocks noGrp="1"/>
          </p:cNvSpPr>
          <p:nvPr>
            <p:ph type="ftr" sz="quarter" idx="11"/>
          </p:nvPr>
        </p:nvSpPr>
        <p:spPr/>
        <p:txBody>
          <a:bodyPr/>
          <a:lstStyle/>
          <a:p>
            <a:r>
              <a:rPr lang="en-US" smtClean="0"/>
              <a:t>Style transfer, neural doodles &amp; texture synthesis</a:t>
            </a:r>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13</a:t>
            </a:fld>
            <a:endParaRPr lang="en" sz="750">
              <a:solidFill>
                <a:schemeClr val="lt2"/>
              </a:solidFill>
              <a:latin typeface="Roboto"/>
              <a:ea typeface="Roboto"/>
              <a:cs typeface="Roboto"/>
              <a:sym typeface="Roboto"/>
            </a:endParaRPr>
          </a:p>
        </p:txBody>
      </p:sp>
      <p:pic>
        <p:nvPicPr>
          <p:cNvPr id="3" name="Picture 2"/>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2669956" y="3182377"/>
            <a:ext cx="3393126" cy="248751"/>
          </a:xfrm>
          <a:prstGeom prst="rect">
            <a:avLst/>
          </a:prstGeom>
        </p:spPr>
      </p:pic>
      <p:pic>
        <p:nvPicPr>
          <p:cNvPr id="7" name="Picture 6"/>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3659133" y="3647057"/>
            <a:ext cx="1773727" cy="227717"/>
          </a:xfrm>
          <a:prstGeom prst="rect">
            <a:avLst/>
          </a:prstGeom>
        </p:spPr>
      </p:pic>
      <p:pic>
        <p:nvPicPr>
          <p:cNvPr id="8" name="Picture 7"/>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3429001" y="4103375"/>
            <a:ext cx="2064547" cy="311397"/>
          </a:xfrm>
          <a:prstGeom prst="rect">
            <a:avLst/>
          </a:prstGeom>
        </p:spPr>
      </p:pic>
      <p:pic>
        <p:nvPicPr>
          <p:cNvPr id="12" name="Picture 11"/>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4040971" y="1707676"/>
            <a:ext cx="371299" cy="163700"/>
          </a:xfrm>
          <a:prstGeom prst="rect">
            <a:avLst/>
          </a:prstGeom>
        </p:spPr>
      </p:pic>
      <p:pic>
        <p:nvPicPr>
          <p:cNvPr id="14" name="Picture 13"/>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3401790" y="1705042"/>
            <a:ext cx="371299" cy="163700"/>
          </a:xfrm>
          <a:prstGeom prst="rect">
            <a:avLst/>
          </a:prstGeom>
        </p:spPr>
      </p:pic>
      <p:pic>
        <p:nvPicPr>
          <p:cNvPr id="16" name="Picture 15"/>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2775000" y="1705042"/>
            <a:ext cx="371299" cy="163700"/>
          </a:xfrm>
          <a:prstGeom prst="rect">
            <a:avLst/>
          </a:prstGeom>
        </p:spPr>
      </p:pic>
      <p:pic>
        <p:nvPicPr>
          <p:cNvPr id="17" name="Picture 16"/>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3981120" y="1223701"/>
            <a:ext cx="477384" cy="163700"/>
          </a:xfrm>
          <a:prstGeom prst="rect">
            <a:avLst/>
          </a:prstGeom>
        </p:spPr>
      </p:pic>
      <p:pic>
        <p:nvPicPr>
          <p:cNvPr id="18" name="Picture 17"/>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3348036" y="1223701"/>
            <a:ext cx="477384" cy="163700"/>
          </a:xfrm>
          <a:prstGeom prst="rect">
            <a:avLst/>
          </a:prstGeom>
        </p:spPr>
      </p:pic>
      <p:pic>
        <p:nvPicPr>
          <p:cNvPr id="21" name="Picture 20"/>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2711974" y="1223701"/>
            <a:ext cx="477384" cy="163700"/>
          </a:xfrm>
          <a:prstGeom prst="rect">
            <a:avLst/>
          </a:prstGeom>
        </p:spPr>
      </p:pic>
      <p:pic>
        <p:nvPicPr>
          <p:cNvPr id="23" name="Picture 22"/>
          <p:cNvPicPr>
            <a:picLocks noChangeAspect="1"/>
          </p:cNvPicPr>
          <p:nvPr>
            <p:custDataLst>
              <p:tags r:id="rId10"/>
            </p:custDataLst>
          </p:nvPr>
        </p:nvPicPr>
        <p:blipFill>
          <a:blip r:embed="rId23">
            <a:extLst>
              <a:ext uri="{28A0092B-C50C-407E-A947-70E740481C1C}">
                <a14:useLocalDpi xmlns:a14="http://schemas.microsoft.com/office/drawing/2010/main" val="0"/>
              </a:ext>
            </a:extLst>
          </a:blip>
          <a:stretch>
            <a:fillRect/>
          </a:stretch>
        </p:blipFill>
        <p:spPr>
          <a:xfrm>
            <a:off x="1455663" y="1423137"/>
            <a:ext cx="126510" cy="114316"/>
          </a:xfrm>
          <a:prstGeom prst="rect">
            <a:avLst/>
          </a:prstGeom>
        </p:spPr>
      </p:pic>
    </p:spTree>
    <p:extLst>
      <p:ext uri="{BB962C8B-B14F-4D97-AF65-F5344CB8AC3E}">
        <p14:creationId xmlns:p14="http://schemas.microsoft.com/office/powerpoint/2010/main" val="1419046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idx="1"/>
          </p:nvPr>
        </p:nvSpPr>
        <p:spPr>
          <a:prstGeom prst="rect">
            <a:avLst/>
          </a:prstGeom>
        </p:spPr>
        <p:txBody>
          <a:bodyPr vert="horz" lIns="68569" tIns="68569" rIns="68569" bIns="68569" rtlCol="0" anchor="t" anchorCtr="0">
            <a:noAutofit/>
          </a:bodyPr>
          <a:lstStyle/>
          <a:p>
            <a:pPr>
              <a:buNone/>
            </a:pPr>
            <a:endParaRPr dirty="0"/>
          </a:p>
          <a:p>
            <a:pPr>
              <a:buNone/>
            </a:pPr>
            <a:endParaRPr dirty="0"/>
          </a:p>
        </p:txBody>
      </p:sp>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r>
              <a:rPr lang="en" sz="2800" dirty="0" smtClean="0"/>
              <a:t>Examples: Texture Synthesis</a:t>
            </a:r>
            <a:endParaRPr lang="en" sz="2800" dirty="0"/>
          </a:p>
        </p:txBody>
      </p:sp>
      <p:sp>
        <p:nvSpPr>
          <p:cNvPr id="2" name="Date Placeholder 1"/>
          <p:cNvSpPr>
            <a:spLocks noGrp="1"/>
          </p:cNvSpPr>
          <p:nvPr>
            <p:ph type="dt" sz="half" idx="10"/>
          </p:nvPr>
        </p:nvSpPr>
        <p:spPr/>
        <p:txBody>
          <a:bodyPr/>
          <a:lstStyle/>
          <a:p>
            <a:fld id="{F6FB0618-4138-49D3-9F43-0CAB5B5AB463}"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14</a:t>
            </a:fld>
            <a:endParaRPr lang="en" sz="750" dirty="0">
              <a:solidFill>
                <a:schemeClr val="lt2"/>
              </a:solidFill>
              <a:latin typeface="Roboto"/>
              <a:ea typeface="Roboto"/>
              <a:cs typeface="Roboto"/>
              <a:sym typeface="Roboto"/>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845" y="946018"/>
            <a:ext cx="2856309" cy="1301417"/>
          </a:xfrm>
          <a:prstGeom prst="rect">
            <a:avLst/>
          </a:prstGeom>
          <a:ln>
            <a:noFill/>
          </a:ln>
          <a:effectLst>
            <a:outerShdw blurRad="190500" algn="tl" rotWithShape="0">
              <a:srgbClr val="000000">
                <a:alpha val="70000"/>
              </a:srgbClr>
            </a:outerShdw>
          </a:effectLst>
        </p:spPr>
      </p:pic>
      <p:sp>
        <p:nvSpPr>
          <p:cNvPr id="19" name="TextBox 18"/>
          <p:cNvSpPr txBox="1"/>
          <p:nvPr/>
        </p:nvSpPr>
        <p:spPr>
          <a:xfrm>
            <a:off x="2000846" y="677696"/>
            <a:ext cx="2856308" cy="261610"/>
          </a:xfrm>
          <a:prstGeom prst="rect">
            <a:avLst/>
          </a:prstGeom>
          <a:noFill/>
        </p:spPr>
        <p:txBody>
          <a:bodyPr wrap="square" rtlCol="0">
            <a:spAutoFit/>
          </a:bodyPr>
          <a:lstStyle/>
          <a:p>
            <a:pPr algn="ctr"/>
            <a:r>
              <a:rPr lang="en-US" sz="1100" b="1" dirty="0" smtClean="0">
                <a:latin typeface="+mn-lt"/>
              </a:rPr>
              <a:t>     Source                                Synthesized</a:t>
            </a:r>
            <a:endParaRPr lang="en-US" sz="1100" b="1" dirty="0">
              <a:latin typeface="+mn-lt"/>
            </a:endParaRPr>
          </a:p>
        </p:txBody>
      </p:sp>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398" y="2453784"/>
            <a:ext cx="2969203" cy="2035072"/>
          </a:xfrm>
          <a:prstGeom prst="rect">
            <a:avLst/>
          </a:prstGeom>
        </p:spPr>
      </p:pic>
      <p:sp>
        <p:nvSpPr>
          <p:cNvPr id="22" name="TextBox 21"/>
          <p:cNvSpPr txBox="1"/>
          <p:nvPr/>
        </p:nvSpPr>
        <p:spPr>
          <a:xfrm>
            <a:off x="1" y="4598619"/>
            <a:ext cx="6857998" cy="240066"/>
          </a:xfrm>
          <a:prstGeom prst="rect">
            <a:avLst/>
          </a:prstGeom>
          <a:noFill/>
        </p:spPr>
        <p:txBody>
          <a:bodyPr wrap="square" rtlCol="0">
            <a:spAutoFit/>
          </a:bodyPr>
          <a:lstStyle/>
          <a:p>
            <a:pPr algn="ctr">
              <a:lnSpc>
                <a:spcPct val="120000"/>
              </a:lnSpc>
              <a:spcBef>
                <a:spcPts val="900"/>
              </a:spcBef>
              <a:spcAft>
                <a:spcPts val="900"/>
              </a:spcAft>
              <a:buSzPct val="100000"/>
            </a:pPr>
            <a:r>
              <a:rPr lang="en-US" sz="800" dirty="0" smtClean="0"/>
              <a:t>L. A. </a:t>
            </a:r>
            <a:r>
              <a:rPr lang="en-US" sz="800" dirty="0" err="1" smtClean="0"/>
              <a:t>Gatys</a:t>
            </a:r>
            <a:r>
              <a:rPr lang="en-US" sz="800" dirty="0"/>
              <a:t>, </a:t>
            </a:r>
            <a:r>
              <a:rPr lang="en-US" sz="800" dirty="0" smtClean="0"/>
              <a:t>A. S. </a:t>
            </a:r>
            <a:r>
              <a:rPr lang="en-US" sz="800" dirty="0" err="1" smtClean="0"/>
              <a:t>Ecker</a:t>
            </a:r>
            <a:r>
              <a:rPr lang="en-US" sz="800" dirty="0"/>
              <a:t>, </a:t>
            </a:r>
            <a:r>
              <a:rPr lang="en-US" sz="800" dirty="0" smtClean="0"/>
              <a:t>M. </a:t>
            </a:r>
            <a:r>
              <a:rPr lang="en-US" sz="800" dirty="0" err="1" smtClean="0"/>
              <a:t>Bethge</a:t>
            </a:r>
            <a:r>
              <a:rPr lang="en-US" sz="800" dirty="0"/>
              <a:t>; </a:t>
            </a:r>
            <a:r>
              <a:rPr lang="en-US" sz="800" dirty="0" smtClean="0"/>
              <a:t>“Texture </a:t>
            </a:r>
            <a:r>
              <a:rPr lang="en-US" sz="800" dirty="0"/>
              <a:t>Synthesis Using Convolutional Neural </a:t>
            </a:r>
            <a:r>
              <a:rPr lang="en-US" sz="800" dirty="0" smtClean="0"/>
              <a:t>Networks“; </a:t>
            </a:r>
            <a:r>
              <a:rPr lang="en-US" sz="800" dirty="0"/>
              <a:t>NIPS 2015</a:t>
            </a:r>
          </a:p>
        </p:txBody>
      </p:sp>
    </p:spTree>
    <p:extLst>
      <p:ext uri="{BB962C8B-B14F-4D97-AF65-F5344CB8AC3E}">
        <p14:creationId xmlns:p14="http://schemas.microsoft.com/office/powerpoint/2010/main" val="2320220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idx="1"/>
          </p:nvPr>
        </p:nvSpPr>
        <p:spPr>
          <a:prstGeom prst="rect">
            <a:avLst/>
          </a:prstGeom>
        </p:spPr>
        <p:txBody>
          <a:bodyPr vert="horz" lIns="68569" tIns="68569" rIns="68569" bIns="68569" rtlCol="0" anchor="t" anchorCtr="0">
            <a:noAutofit/>
          </a:bodyPr>
          <a:lstStyle/>
          <a:p>
            <a:pPr>
              <a:buNone/>
            </a:pPr>
            <a:endParaRPr dirty="0"/>
          </a:p>
          <a:p>
            <a:pPr>
              <a:buNone/>
            </a:pPr>
            <a:endParaRPr dirty="0"/>
          </a:p>
        </p:txBody>
      </p:sp>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r>
              <a:rPr lang="en" sz="2800" dirty="0" smtClean="0"/>
              <a:t>How to: Neural Doodles</a:t>
            </a:r>
            <a:endParaRPr lang="en" sz="2800" dirty="0"/>
          </a:p>
        </p:txBody>
      </p:sp>
      <p:sp>
        <p:nvSpPr>
          <p:cNvPr id="2" name="Date Placeholder 1"/>
          <p:cNvSpPr>
            <a:spLocks noGrp="1"/>
          </p:cNvSpPr>
          <p:nvPr>
            <p:ph type="dt" sz="half" idx="10"/>
          </p:nvPr>
        </p:nvSpPr>
        <p:spPr/>
        <p:txBody>
          <a:bodyPr/>
          <a:lstStyle/>
          <a:p>
            <a:fld id="{F65ECEE4-5443-477D-866B-0AE6FDB6BDE9}"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15</a:t>
            </a:fld>
            <a:endParaRPr lang="en" sz="750" dirty="0">
              <a:solidFill>
                <a:schemeClr val="lt2"/>
              </a:solidFill>
              <a:latin typeface="Roboto"/>
              <a:ea typeface="Roboto"/>
              <a:cs typeface="Roboto"/>
              <a:sym typeface="Roboto"/>
            </a:endParaRPr>
          </a:p>
        </p:txBody>
      </p:sp>
      <p:pic>
        <p:nvPicPr>
          <p:cNvPr id="3074" name="Picture 2" descr="https://raw.githubusercontent.com/DmitryUlyanov/fast-neural-doodle/master/data/Monet/gr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365" y="834853"/>
            <a:ext cx="4677269" cy="35079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 y="4609506"/>
            <a:ext cx="6857998" cy="226472"/>
          </a:xfrm>
          <a:prstGeom prst="rect">
            <a:avLst/>
          </a:prstGeom>
          <a:noFill/>
        </p:spPr>
        <p:txBody>
          <a:bodyPr wrap="square" rtlCol="0">
            <a:spAutoFit/>
          </a:bodyPr>
          <a:lstStyle/>
          <a:p>
            <a:pPr algn="ctr">
              <a:lnSpc>
                <a:spcPct val="120000"/>
              </a:lnSpc>
              <a:spcBef>
                <a:spcPts val="900"/>
              </a:spcBef>
              <a:spcAft>
                <a:spcPts val="900"/>
              </a:spcAft>
              <a:buSzPct val="100000"/>
            </a:pPr>
            <a:r>
              <a:rPr lang="en-US" sz="800" dirty="0" smtClean="0"/>
              <a:t>github.com/</a:t>
            </a:r>
            <a:r>
              <a:rPr lang="en-US" sz="800" dirty="0" err="1" smtClean="0"/>
              <a:t>DmitryUlyanov</a:t>
            </a:r>
            <a:r>
              <a:rPr lang="en-US" sz="800" dirty="0" smtClean="0"/>
              <a:t>/fast-neural-doodle</a:t>
            </a:r>
            <a:endParaRPr lang="en-US" sz="800" dirty="0"/>
          </a:p>
        </p:txBody>
      </p:sp>
      <p:sp>
        <p:nvSpPr>
          <p:cNvPr id="15" name="TextBox 14"/>
          <p:cNvSpPr txBox="1"/>
          <p:nvPr/>
        </p:nvSpPr>
        <p:spPr>
          <a:xfrm>
            <a:off x="1109144" y="629215"/>
            <a:ext cx="5520255" cy="258532"/>
          </a:xfrm>
          <a:prstGeom prst="rect">
            <a:avLst/>
          </a:prstGeom>
          <a:noFill/>
        </p:spPr>
        <p:txBody>
          <a:bodyPr wrap="square" rtlCol="0">
            <a:spAutoFit/>
          </a:bodyPr>
          <a:lstStyle/>
          <a:p>
            <a:pPr algn="just">
              <a:lnSpc>
                <a:spcPct val="120000"/>
              </a:lnSpc>
              <a:spcBef>
                <a:spcPts val="900"/>
              </a:spcBef>
              <a:spcAft>
                <a:spcPts val="900"/>
              </a:spcAft>
              <a:buSzPct val="100000"/>
            </a:pPr>
            <a:r>
              <a:rPr lang="en-US" sz="900" b="1" dirty="0" smtClean="0"/>
              <a:t>                          Template                                                              Mask</a:t>
            </a:r>
            <a:endParaRPr lang="en-US" sz="900" b="1" dirty="0"/>
          </a:p>
        </p:txBody>
      </p:sp>
      <p:sp>
        <p:nvSpPr>
          <p:cNvPr id="19" name="TextBox 18"/>
          <p:cNvSpPr txBox="1"/>
          <p:nvPr/>
        </p:nvSpPr>
        <p:spPr>
          <a:xfrm>
            <a:off x="1076483" y="4304190"/>
            <a:ext cx="4677269" cy="258532"/>
          </a:xfrm>
          <a:prstGeom prst="rect">
            <a:avLst/>
          </a:prstGeom>
          <a:noFill/>
        </p:spPr>
        <p:txBody>
          <a:bodyPr wrap="square" rtlCol="0">
            <a:spAutoFit/>
          </a:bodyPr>
          <a:lstStyle/>
          <a:p>
            <a:pPr algn="just">
              <a:lnSpc>
                <a:spcPct val="120000"/>
              </a:lnSpc>
              <a:spcBef>
                <a:spcPts val="900"/>
              </a:spcBef>
              <a:spcAft>
                <a:spcPts val="900"/>
              </a:spcAft>
              <a:buSzPct val="100000"/>
            </a:pPr>
            <a:r>
              <a:rPr lang="en-US" sz="900" b="1" dirty="0" smtClean="0"/>
              <a:t>                 Synthesized image                                                User mask</a:t>
            </a:r>
            <a:endParaRPr lang="en-US" sz="900" b="1" dirty="0"/>
          </a:p>
        </p:txBody>
      </p:sp>
    </p:spTree>
    <p:extLst>
      <p:ext uri="{BB962C8B-B14F-4D97-AF65-F5344CB8AC3E}">
        <p14:creationId xmlns:p14="http://schemas.microsoft.com/office/powerpoint/2010/main" val="472029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Shape 114"/>
          <p:cNvSpPr txBox="1">
            <a:spLocks noGrp="1"/>
          </p:cNvSpPr>
          <p:nvPr>
            <p:ph idx="1"/>
          </p:nvPr>
        </p:nvSpPr>
        <p:spPr>
          <a:xfrm>
            <a:off x="121920" y="800101"/>
            <a:ext cx="6393180" cy="3794522"/>
          </a:xfrm>
          <a:prstGeom prst="rect">
            <a:avLst/>
          </a:prstGeom>
        </p:spPr>
        <p:txBody>
          <a:bodyPr vert="horz" lIns="68569" tIns="68569" rIns="68569" bIns="68569" rtlCol="0" anchor="t" anchorCtr="0">
            <a:noAutofit/>
          </a:bodyPr>
          <a:lstStyle/>
          <a:p>
            <a:pPr marL="342892"/>
            <a:endParaRPr lang="en-US" dirty="0" smtClean="0"/>
          </a:p>
          <a:p>
            <a:pPr marL="800087" lvl="1" indent="-285750"/>
            <a:endParaRPr lang="ru-RU" dirty="0"/>
          </a:p>
          <a:p>
            <a:pPr lvl="1" indent="0">
              <a:buNone/>
            </a:pPr>
            <a:endParaRPr lang="ru-RU" dirty="0" smtClean="0"/>
          </a:p>
          <a:p>
            <a:pPr lvl="1" indent="0">
              <a:buNone/>
            </a:pPr>
            <a:endParaRPr lang="en-US" sz="1600" dirty="0" smtClean="0"/>
          </a:p>
          <a:p>
            <a:pPr lvl="1" indent="0">
              <a:buNone/>
            </a:pPr>
            <a:endParaRPr lang="en-US" sz="1600" dirty="0" smtClean="0"/>
          </a:p>
          <a:p>
            <a:pPr marL="800087" lvl="1" indent="-285750">
              <a:lnSpc>
                <a:spcPct val="200000"/>
              </a:lnSpc>
              <a:spcBef>
                <a:spcPts val="232"/>
              </a:spcBef>
            </a:pPr>
            <a:r>
              <a:rPr lang="en-US" sz="1800" dirty="0" smtClean="0"/>
              <a:t>Total loss:</a:t>
            </a:r>
          </a:p>
          <a:p>
            <a:pPr marL="800087" lvl="1" indent="-285750">
              <a:lnSpc>
                <a:spcPct val="200000"/>
              </a:lnSpc>
              <a:spcBef>
                <a:spcPts val="32"/>
              </a:spcBef>
            </a:pPr>
            <a:r>
              <a:rPr lang="en-US" sz="1800" dirty="0" smtClean="0"/>
              <a:t>Texture loss:</a:t>
            </a:r>
          </a:p>
          <a:p>
            <a:pPr marL="800087" lvl="1" indent="-285750">
              <a:lnSpc>
                <a:spcPct val="200000"/>
              </a:lnSpc>
              <a:spcBef>
                <a:spcPts val="32"/>
              </a:spcBef>
            </a:pPr>
            <a:r>
              <a:rPr lang="en-US" sz="1800" dirty="0" smtClean="0"/>
              <a:t>Content loss:  </a:t>
            </a:r>
            <a:r>
              <a:rPr lang="en" sz="1800" dirty="0" smtClean="0"/>
              <a:t> </a:t>
            </a:r>
          </a:p>
          <a:p>
            <a:pPr>
              <a:buNone/>
            </a:pPr>
            <a:endParaRPr dirty="0"/>
          </a:p>
        </p:txBody>
      </p:sp>
      <p:sp>
        <p:nvSpPr>
          <p:cNvPr id="113" name="Shape 113"/>
          <p:cNvSpPr txBox="1">
            <a:spLocks noGrp="1"/>
          </p:cNvSpPr>
          <p:nvPr>
            <p:ph type="title"/>
          </p:nvPr>
        </p:nvSpPr>
        <p:spPr>
          <a:prstGeom prst="rect">
            <a:avLst/>
          </a:prstGeom>
        </p:spPr>
        <p:txBody>
          <a:bodyPr vert="horz" lIns="68569" tIns="68569" rIns="68569" bIns="68569" rtlCol="0" anchor="b" anchorCtr="0">
            <a:noAutofit/>
          </a:bodyPr>
          <a:lstStyle/>
          <a:p>
            <a:r>
              <a:rPr lang="en-US" sz="2400" dirty="0" err="1" smtClean="0"/>
              <a:t>Gatys</a:t>
            </a:r>
            <a:r>
              <a:rPr lang="en-US" sz="2400" dirty="0" smtClean="0"/>
              <a:t> et. al.</a:t>
            </a:r>
            <a:r>
              <a:rPr lang="en" sz="2400" dirty="0" smtClean="0"/>
              <a:t>: Content loss for style transfer</a:t>
            </a:r>
            <a:endParaRPr lang="en" sz="2400" dirty="0"/>
          </a:p>
        </p:txBody>
      </p:sp>
      <p:sp>
        <p:nvSpPr>
          <p:cNvPr id="3" name="Date Placeholder 2"/>
          <p:cNvSpPr>
            <a:spLocks noGrp="1"/>
          </p:cNvSpPr>
          <p:nvPr>
            <p:ph type="dt" sz="half" idx="10"/>
          </p:nvPr>
        </p:nvSpPr>
        <p:spPr/>
        <p:txBody>
          <a:bodyPr/>
          <a:lstStyle/>
          <a:p>
            <a:fld id="{F74913D0-3E01-4C0E-A562-192EE577EB42}" type="datetime1">
              <a:rPr lang="en-US" smtClean="0"/>
              <a:t>10/5/2016</a:t>
            </a:fld>
            <a:endParaRPr lang="en-US" dirty="0"/>
          </a:p>
        </p:txBody>
      </p:sp>
      <p:sp>
        <p:nvSpPr>
          <p:cNvPr id="6" name="Footer Placeholder 5"/>
          <p:cNvSpPr>
            <a:spLocks noGrp="1"/>
          </p:cNvSpPr>
          <p:nvPr>
            <p:ph type="ftr" sz="quarter" idx="11"/>
          </p:nvPr>
        </p:nvSpPr>
        <p:spPr/>
        <p:txBody>
          <a:bodyPr/>
          <a:lstStyle/>
          <a:p>
            <a:r>
              <a:rPr lang="en-US" smtClean="0"/>
              <a:t>Style transfer, neural doodles &amp; texture synthesis</a:t>
            </a:r>
            <a:endParaRPr lang="en-US" dirty="0"/>
          </a:p>
        </p:txBody>
      </p:sp>
      <p:sp>
        <p:nvSpPr>
          <p:cNvPr id="8" name="Slide Number Placeholder 7"/>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16</a:t>
            </a:fld>
            <a:endParaRPr lang="en" sz="750">
              <a:solidFill>
                <a:schemeClr val="lt2"/>
              </a:solidFill>
              <a:latin typeface="Roboto"/>
              <a:ea typeface="Roboto"/>
              <a:cs typeface="Roboto"/>
              <a:sym typeface="Roboto"/>
            </a:endParaRPr>
          </a:p>
        </p:txBody>
      </p:sp>
      <p:pic>
        <p:nvPicPr>
          <p:cNvPr id="30" name="Picture 2 1" descr="http://dmitryulyanov.github.io/assets/online-neural-doodle/art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14" y="944958"/>
            <a:ext cx="6732171" cy="14350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2913" y="695387"/>
            <a:ext cx="6857998" cy="258532"/>
          </a:xfrm>
          <a:prstGeom prst="rect">
            <a:avLst/>
          </a:prstGeom>
          <a:noFill/>
        </p:spPr>
        <p:txBody>
          <a:bodyPr wrap="square" rtlCol="0">
            <a:spAutoFit/>
          </a:bodyPr>
          <a:lstStyle/>
          <a:p>
            <a:pPr algn="just">
              <a:lnSpc>
                <a:spcPct val="120000"/>
              </a:lnSpc>
              <a:spcBef>
                <a:spcPts val="900"/>
              </a:spcBef>
              <a:spcAft>
                <a:spcPts val="900"/>
              </a:spcAft>
              <a:buSzPct val="100000"/>
            </a:pPr>
            <a:r>
              <a:rPr lang="en-US" sz="900" b="1" dirty="0" smtClean="0"/>
              <a:t>                    Content                                                                  Style                                                                      Result</a:t>
            </a:r>
            <a:endParaRPr lang="en-US" sz="900" b="1" dirty="0"/>
          </a:p>
        </p:txBody>
      </p:sp>
      <p:pic>
        <p:nvPicPr>
          <p:cNvPr id="32" name="Рисунок 31"/>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2736350" y="3381274"/>
            <a:ext cx="3392228" cy="247390"/>
          </a:xfrm>
          <a:prstGeom prst="rect">
            <a:avLst/>
          </a:prstGeom>
        </p:spPr>
      </p:pic>
      <p:pic>
        <p:nvPicPr>
          <p:cNvPr id="20" name="Picture 19"/>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3655721" y="3947667"/>
            <a:ext cx="1752252" cy="218273"/>
          </a:xfrm>
          <a:prstGeom prst="rect">
            <a:avLst/>
          </a:prstGeom>
        </p:spPr>
      </p:pic>
      <p:pic>
        <p:nvPicPr>
          <p:cNvPr id="19" name="Picture 18"/>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2559378" y="2848760"/>
            <a:ext cx="3747865" cy="216977"/>
          </a:xfrm>
          <a:prstGeom prst="rect">
            <a:avLst/>
          </a:prstGeom>
        </p:spPr>
      </p:pic>
      <p:pic>
        <p:nvPicPr>
          <p:cNvPr id="11" name="Picture 10"/>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1162903" y="771940"/>
            <a:ext cx="85486" cy="97143"/>
          </a:xfrm>
          <a:prstGeom prst="rect">
            <a:avLst/>
          </a:prstGeom>
        </p:spPr>
      </p:pic>
      <p:pic>
        <p:nvPicPr>
          <p:cNvPr id="15" name="Picture 14"/>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3527245" y="733105"/>
            <a:ext cx="69116" cy="137291"/>
          </a:xfrm>
          <a:prstGeom prst="rect">
            <a:avLst/>
          </a:prstGeom>
        </p:spPr>
      </p:pic>
      <p:pic>
        <p:nvPicPr>
          <p:cNvPr id="14" name="Picture 13"/>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6115517" y="767231"/>
            <a:ext cx="112115" cy="98517"/>
          </a:xfrm>
          <a:prstGeom prst="rect">
            <a:avLst/>
          </a:prstGeom>
        </p:spPr>
      </p:pic>
      <p:pic>
        <p:nvPicPr>
          <p:cNvPr id="17" name="Picture 16"/>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2559379" y="2848760"/>
            <a:ext cx="2260905" cy="216977"/>
          </a:xfrm>
          <a:prstGeom prst="rect">
            <a:avLst/>
          </a:prstGeom>
        </p:spPr>
      </p:pic>
      <p:pic>
        <p:nvPicPr>
          <p:cNvPr id="21" name="Picture 20"/>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2559378" y="2848760"/>
            <a:ext cx="1010535" cy="218273"/>
          </a:xfrm>
          <a:prstGeom prst="rect">
            <a:avLst/>
          </a:prstGeom>
        </p:spPr>
      </p:pic>
    </p:spTree>
    <p:extLst>
      <p:ext uri="{BB962C8B-B14F-4D97-AF65-F5344CB8AC3E}">
        <p14:creationId xmlns:p14="http://schemas.microsoft.com/office/powerpoint/2010/main" val="3932902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Shape 114"/>
          <p:cNvSpPr txBox="1">
            <a:spLocks noGrp="1"/>
          </p:cNvSpPr>
          <p:nvPr>
            <p:ph idx="1"/>
          </p:nvPr>
        </p:nvSpPr>
        <p:spPr>
          <a:prstGeom prst="rect">
            <a:avLst/>
          </a:prstGeom>
        </p:spPr>
        <p:txBody>
          <a:bodyPr vert="horz" lIns="68569" tIns="68569" rIns="68569" bIns="68569" rtlCol="0" anchor="t" anchorCtr="0">
            <a:noAutofit/>
          </a:bodyPr>
          <a:lstStyle/>
          <a:p>
            <a:pPr marL="342892"/>
            <a:endParaRPr lang="en-US" dirty="0" smtClean="0"/>
          </a:p>
          <a:p>
            <a:pPr marL="800087" lvl="1" indent="-285750"/>
            <a:endParaRPr lang="ru-RU" dirty="0"/>
          </a:p>
          <a:p>
            <a:pPr lvl="1" indent="0">
              <a:buNone/>
            </a:pPr>
            <a:endParaRPr lang="ru-RU" dirty="0" smtClean="0"/>
          </a:p>
          <a:p>
            <a:pPr lvl="1" indent="0">
              <a:buNone/>
            </a:pPr>
            <a:endParaRPr lang="ru-RU" dirty="0"/>
          </a:p>
          <a:p>
            <a:pPr lvl="1" indent="0">
              <a:buNone/>
            </a:pPr>
            <a:endParaRPr lang="ru-RU" dirty="0" smtClean="0"/>
          </a:p>
          <a:p>
            <a:pPr marL="800087" lvl="1" indent="-285750"/>
            <a:r>
              <a:rPr lang="en-US" sz="1800" dirty="0" smtClean="0"/>
              <a:t>Content image:</a:t>
            </a:r>
          </a:p>
          <a:p>
            <a:pPr marL="800087" lvl="1" indent="-285750"/>
            <a:r>
              <a:rPr lang="en-US" sz="1800" dirty="0" smtClean="0"/>
              <a:t>Activations at layer </a:t>
            </a:r>
            <a:r>
              <a:rPr lang="ru-RU" sz="1800" dirty="0" smtClean="0"/>
              <a:t> </a:t>
            </a:r>
            <a:r>
              <a:rPr lang="en-US" sz="1800" dirty="0" smtClean="0"/>
              <a:t>:</a:t>
            </a:r>
          </a:p>
          <a:p>
            <a:pPr marL="514337" lvl="1" indent="0">
              <a:buNone/>
            </a:pPr>
            <a:r>
              <a:rPr lang="en-US" sz="1800" dirty="0" smtClean="0"/>
              <a:t>  </a:t>
            </a:r>
            <a:r>
              <a:rPr lang="en" sz="1800" dirty="0" smtClean="0"/>
              <a:t> </a:t>
            </a:r>
          </a:p>
          <a:p>
            <a:pPr>
              <a:buNone/>
            </a:pPr>
            <a:endParaRPr dirty="0"/>
          </a:p>
        </p:txBody>
      </p:sp>
      <p:sp>
        <p:nvSpPr>
          <p:cNvPr id="113" name="Shape 113"/>
          <p:cNvSpPr txBox="1">
            <a:spLocks noGrp="1"/>
          </p:cNvSpPr>
          <p:nvPr>
            <p:ph type="title"/>
          </p:nvPr>
        </p:nvSpPr>
        <p:spPr>
          <a:prstGeom prst="rect">
            <a:avLst/>
          </a:prstGeom>
        </p:spPr>
        <p:txBody>
          <a:bodyPr vert="horz" lIns="68569" tIns="68569" rIns="68569" bIns="68569" rtlCol="0" anchor="b" anchorCtr="0">
            <a:noAutofit/>
          </a:bodyPr>
          <a:lstStyle/>
          <a:p>
            <a:r>
              <a:rPr lang="en-US" sz="2400" dirty="0" err="1" smtClean="0"/>
              <a:t>Gatys</a:t>
            </a:r>
            <a:r>
              <a:rPr lang="en-US" sz="2400" dirty="0" smtClean="0"/>
              <a:t> et. al.</a:t>
            </a:r>
            <a:r>
              <a:rPr lang="en" sz="2400" dirty="0" smtClean="0"/>
              <a:t>: Content loss for style transfer</a:t>
            </a:r>
            <a:endParaRPr lang="en" sz="2400" dirty="0"/>
          </a:p>
        </p:txBody>
      </p:sp>
      <p:sp>
        <p:nvSpPr>
          <p:cNvPr id="3" name="Date Placeholder 2"/>
          <p:cNvSpPr>
            <a:spLocks noGrp="1"/>
          </p:cNvSpPr>
          <p:nvPr>
            <p:ph type="dt" sz="half" idx="10"/>
          </p:nvPr>
        </p:nvSpPr>
        <p:spPr/>
        <p:txBody>
          <a:bodyPr/>
          <a:lstStyle/>
          <a:p>
            <a:fld id="{A5DF6E17-6DF4-4802-9DD9-AB84C34091F6}" type="datetime1">
              <a:rPr lang="en-US" smtClean="0"/>
              <a:t>10/5/2016</a:t>
            </a:fld>
            <a:endParaRPr lang="en-US" dirty="0"/>
          </a:p>
        </p:txBody>
      </p:sp>
      <p:sp>
        <p:nvSpPr>
          <p:cNvPr id="6" name="Footer Placeholder 5"/>
          <p:cNvSpPr>
            <a:spLocks noGrp="1"/>
          </p:cNvSpPr>
          <p:nvPr>
            <p:ph type="ftr" sz="quarter" idx="11"/>
          </p:nvPr>
        </p:nvSpPr>
        <p:spPr/>
        <p:txBody>
          <a:bodyPr/>
          <a:lstStyle/>
          <a:p>
            <a:r>
              <a:rPr lang="en-US" smtClean="0"/>
              <a:t>Style transfer, neural doodles &amp; texture synthesis</a:t>
            </a:r>
            <a:endParaRPr lang="en-US" dirty="0"/>
          </a:p>
        </p:txBody>
      </p:sp>
      <p:sp>
        <p:nvSpPr>
          <p:cNvPr id="8" name="Slide Number Placeholder 7"/>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17</a:t>
            </a:fld>
            <a:endParaRPr lang="en" sz="750">
              <a:solidFill>
                <a:schemeClr val="lt2"/>
              </a:solidFill>
              <a:latin typeface="Roboto"/>
              <a:ea typeface="Roboto"/>
              <a:cs typeface="Roboto"/>
              <a:sym typeface="Roboto"/>
            </a:endParaRPr>
          </a:p>
        </p:txBody>
      </p:sp>
      <p:pic>
        <p:nvPicPr>
          <p:cNvPr id="13" name="Рисунок 12"/>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4094290" y="3189024"/>
            <a:ext cx="493715" cy="248229"/>
          </a:xfrm>
          <a:prstGeom prst="rect">
            <a:avLst/>
          </a:prstGeom>
        </p:spPr>
      </p:pic>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31800" y="812692"/>
            <a:ext cx="3487482" cy="1848786"/>
          </a:xfrm>
          <a:prstGeom prst="rect">
            <a:avLst/>
          </a:prstGeom>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4134" y="812692"/>
            <a:ext cx="3482814" cy="1848786"/>
          </a:xfrm>
          <a:prstGeom prst="rect">
            <a:avLst/>
          </a:prstGeom>
        </p:spPr>
      </p:pic>
      <p:pic>
        <p:nvPicPr>
          <p:cNvPr id="10" name="Рисунок 9"/>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262335" y="2910382"/>
            <a:ext cx="90514" cy="102857"/>
          </a:xfrm>
          <a:prstGeom prst="rect">
            <a:avLst/>
          </a:prstGeom>
        </p:spPr>
      </p:pic>
      <p:pic>
        <p:nvPicPr>
          <p:cNvPr id="28" name="Picture 27"/>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2908054" y="3193775"/>
            <a:ext cx="54872" cy="178333"/>
          </a:xfrm>
          <a:prstGeom prst="rect">
            <a:avLst/>
          </a:prstGeom>
        </p:spPr>
      </p:pic>
      <p:pic>
        <p:nvPicPr>
          <p:cNvPr id="7" name="Рисунок 6"/>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1493735" y="1409275"/>
            <a:ext cx="90514" cy="102857"/>
          </a:xfrm>
          <a:prstGeom prst="rect">
            <a:avLst/>
          </a:prstGeom>
        </p:spPr>
      </p:pic>
      <p:pic>
        <p:nvPicPr>
          <p:cNvPr id="17" name="Picture 16"/>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4033828" y="1703525"/>
            <a:ext cx="349350" cy="163700"/>
          </a:xfrm>
          <a:prstGeom prst="rect">
            <a:avLst/>
          </a:prstGeom>
        </p:spPr>
      </p:pic>
      <p:pic>
        <p:nvPicPr>
          <p:cNvPr id="16" name="Picture 15"/>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3394647" y="1700891"/>
            <a:ext cx="349350" cy="163700"/>
          </a:xfrm>
          <a:prstGeom prst="rect">
            <a:avLst/>
          </a:prstGeom>
        </p:spPr>
      </p:pic>
      <p:pic>
        <p:nvPicPr>
          <p:cNvPr id="11" name="Picture 10"/>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2767857" y="1700892"/>
            <a:ext cx="350505" cy="163333"/>
          </a:xfrm>
          <a:prstGeom prst="rect">
            <a:avLst/>
          </a:prstGeom>
        </p:spPr>
      </p:pic>
    </p:spTree>
    <p:extLst>
      <p:ext uri="{BB962C8B-B14F-4D97-AF65-F5344CB8AC3E}">
        <p14:creationId xmlns:p14="http://schemas.microsoft.com/office/powerpoint/2010/main" val="1814898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Shape 114"/>
          <p:cNvSpPr txBox="1">
            <a:spLocks noGrp="1"/>
          </p:cNvSpPr>
          <p:nvPr>
            <p:ph idx="1"/>
          </p:nvPr>
        </p:nvSpPr>
        <p:spPr>
          <a:xfrm>
            <a:off x="121920" y="800101"/>
            <a:ext cx="6393180" cy="3794522"/>
          </a:xfrm>
          <a:prstGeom prst="rect">
            <a:avLst/>
          </a:prstGeom>
        </p:spPr>
        <p:txBody>
          <a:bodyPr vert="horz" lIns="68569" tIns="68569" rIns="68569" bIns="68569" rtlCol="0" anchor="t" anchorCtr="0">
            <a:noAutofit/>
          </a:bodyPr>
          <a:lstStyle/>
          <a:p>
            <a:pPr marL="342892"/>
            <a:endParaRPr lang="en-US" dirty="0" smtClean="0"/>
          </a:p>
          <a:p>
            <a:pPr marL="800087" lvl="1" indent="-285750"/>
            <a:endParaRPr lang="ru-RU" dirty="0"/>
          </a:p>
          <a:p>
            <a:pPr lvl="1" indent="0">
              <a:buNone/>
            </a:pPr>
            <a:endParaRPr lang="ru-RU" dirty="0" smtClean="0"/>
          </a:p>
          <a:p>
            <a:pPr lvl="1" indent="0">
              <a:buNone/>
            </a:pPr>
            <a:endParaRPr lang="en-US" sz="1600" dirty="0" smtClean="0"/>
          </a:p>
          <a:p>
            <a:pPr lvl="1" indent="0">
              <a:buNone/>
            </a:pPr>
            <a:endParaRPr lang="en-US" sz="1600" dirty="0" smtClean="0"/>
          </a:p>
          <a:p>
            <a:pPr marL="800087" lvl="1" indent="-285750">
              <a:lnSpc>
                <a:spcPct val="200000"/>
              </a:lnSpc>
              <a:spcBef>
                <a:spcPts val="232"/>
              </a:spcBef>
            </a:pPr>
            <a:r>
              <a:rPr lang="en-US" sz="1800" dirty="0" smtClean="0"/>
              <a:t>Total loss:</a:t>
            </a:r>
          </a:p>
          <a:p>
            <a:pPr marL="800087" lvl="1" indent="-285750">
              <a:lnSpc>
                <a:spcPct val="200000"/>
              </a:lnSpc>
              <a:spcBef>
                <a:spcPts val="32"/>
              </a:spcBef>
            </a:pPr>
            <a:r>
              <a:rPr lang="en-US" sz="1800" dirty="0" smtClean="0"/>
              <a:t>Texture loss:</a:t>
            </a:r>
          </a:p>
          <a:p>
            <a:pPr marL="800087" lvl="1" indent="-285750">
              <a:lnSpc>
                <a:spcPct val="200000"/>
              </a:lnSpc>
              <a:spcBef>
                <a:spcPts val="32"/>
              </a:spcBef>
            </a:pPr>
            <a:r>
              <a:rPr lang="en-US" sz="1800" dirty="0" smtClean="0"/>
              <a:t>Content loss:  </a:t>
            </a:r>
            <a:r>
              <a:rPr lang="en" sz="1800" dirty="0" smtClean="0"/>
              <a:t> </a:t>
            </a:r>
          </a:p>
          <a:p>
            <a:pPr>
              <a:buNone/>
            </a:pPr>
            <a:endParaRPr dirty="0"/>
          </a:p>
        </p:txBody>
      </p:sp>
      <p:sp>
        <p:nvSpPr>
          <p:cNvPr id="113" name="Shape 113"/>
          <p:cNvSpPr txBox="1">
            <a:spLocks noGrp="1"/>
          </p:cNvSpPr>
          <p:nvPr>
            <p:ph type="title"/>
          </p:nvPr>
        </p:nvSpPr>
        <p:spPr>
          <a:prstGeom prst="rect">
            <a:avLst/>
          </a:prstGeom>
        </p:spPr>
        <p:txBody>
          <a:bodyPr vert="horz" lIns="68569" tIns="68569" rIns="68569" bIns="68569" rtlCol="0" anchor="b" anchorCtr="0">
            <a:noAutofit/>
          </a:bodyPr>
          <a:lstStyle/>
          <a:p>
            <a:r>
              <a:rPr lang="en-US" sz="2400" dirty="0" err="1" smtClean="0"/>
              <a:t>Gatys</a:t>
            </a:r>
            <a:r>
              <a:rPr lang="en-US" sz="2400" dirty="0" smtClean="0"/>
              <a:t> et. al.</a:t>
            </a:r>
            <a:r>
              <a:rPr lang="en" sz="2400" dirty="0" smtClean="0"/>
              <a:t>: Content loss for style transfer</a:t>
            </a:r>
            <a:endParaRPr lang="en" sz="2400" dirty="0"/>
          </a:p>
        </p:txBody>
      </p:sp>
      <p:sp>
        <p:nvSpPr>
          <p:cNvPr id="3" name="Date Placeholder 2"/>
          <p:cNvSpPr>
            <a:spLocks noGrp="1"/>
          </p:cNvSpPr>
          <p:nvPr>
            <p:ph type="dt" sz="half" idx="10"/>
          </p:nvPr>
        </p:nvSpPr>
        <p:spPr/>
        <p:txBody>
          <a:bodyPr/>
          <a:lstStyle/>
          <a:p>
            <a:fld id="{D6BC66FD-D6D2-4E15-BA58-DCC523A5CE00}" type="datetime1">
              <a:rPr lang="en-US" smtClean="0"/>
              <a:t>10/5/2016</a:t>
            </a:fld>
            <a:endParaRPr lang="en-US" dirty="0"/>
          </a:p>
        </p:txBody>
      </p:sp>
      <p:sp>
        <p:nvSpPr>
          <p:cNvPr id="6" name="Footer Placeholder 5"/>
          <p:cNvSpPr>
            <a:spLocks noGrp="1"/>
          </p:cNvSpPr>
          <p:nvPr>
            <p:ph type="ftr" sz="quarter" idx="11"/>
          </p:nvPr>
        </p:nvSpPr>
        <p:spPr/>
        <p:txBody>
          <a:bodyPr/>
          <a:lstStyle/>
          <a:p>
            <a:r>
              <a:rPr lang="en-US" smtClean="0"/>
              <a:t>Style transfer, neural doodles &amp; texture synthesis</a:t>
            </a:r>
            <a:endParaRPr lang="en-US" dirty="0"/>
          </a:p>
        </p:txBody>
      </p:sp>
      <p:sp>
        <p:nvSpPr>
          <p:cNvPr id="8" name="Slide Number Placeholder 7"/>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18</a:t>
            </a:fld>
            <a:endParaRPr lang="en" sz="750">
              <a:solidFill>
                <a:schemeClr val="lt2"/>
              </a:solidFill>
              <a:latin typeface="Roboto"/>
              <a:ea typeface="Roboto"/>
              <a:cs typeface="Roboto"/>
              <a:sym typeface="Roboto"/>
            </a:endParaRPr>
          </a:p>
        </p:txBody>
      </p:sp>
      <p:pic>
        <p:nvPicPr>
          <p:cNvPr id="30" name="Picture 2 1" descr="http://dmitryulyanov.github.io/assets/online-neural-doodle/art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14" y="944958"/>
            <a:ext cx="6732171" cy="14350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2913" y="695387"/>
            <a:ext cx="6857998" cy="258532"/>
          </a:xfrm>
          <a:prstGeom prst="rect">
            <a:avLst/>
          </a:prstGeom>
          <a:noFill/>
        </p:spPr>
        <p:txBody>
          <a:bodyPr wrap="square" rtlCol="0">
            <a:spAutoFit/>
          </a:bodyPr>
          <a:lstStyle/>
          <a:p>
            <a:pPr algn="just">
              <a:lnSpc>
                <a:spcPct val="120000"/>
              </a:lnSpc>
              <a:spcBef>
                <a:spcPts val="900"/>
              </a:spcBef>
              <a:spcAft>
                <a:spcPts val="900"/>
              </a:spcAft>
              <a:buSzPct val="100000"/>
            </a:pPr>
            <a:r>
              <a:rPr lang="en-US" sz="900" b="1" dirty="0" smtClean="0"/>
              <a:t>                    Content                                                                  Style                                                                      Result</a:t>
            </a:r>
            <a:endParaRPr lang="en-US" sz="900" b="1" dirty="0"/>
          </a:p>
        </p:txBody>
      </p:sp>
      <p:pic>
        <p:nvPicPr>
          <p:cNvPr id="32" name="Рисунок 31"/>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2736350" y="3381274"/>
            <a:ext cx="3392228" cy="247390"/>
          </a:xfrm>
          <a:prstGeom prst="rect">
            <a:avLst/>
          </a:prstGeom>
        </p:spPr>
      </p:pic>
      <p:pic>
        <p:nvPicPr>
          <p:cNvPr id="5" name="Picture 4"/>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714895" y="3947666"/>
            <a:ext cx="3408863" cy="255002"/>
          </a:xfrm>
          <a:prstGeom prst="rect">
            <a:avLst/>
          </a:prstGeom>
        </p:spPr>
      </p:pic>
      <p:pic>
        <p:nvPicPr>
          <p:cNvPr id="19" name="Picture 18"/>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2559378" y="2848760"/>
            <a:ext cx="3747865" cy="216977"/>
          </a:xfrm>
          <a:prstGeom prst="rect">
            <a:avLst/>
          </a:prstGeom>
        </p:spPr>
      </p:pic>
      <p:pic>
        <p:nvPicPr>
          <p:cNvPr id="11" name="Picture 10"/>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1162903" y="771940"/>
            <a:ext cx="85486" cy="97143"/>
          </a:xfrm>
          <a:prstGeom prst="rect">
            <a:avLst/>
          </a:prstGeom>
        </p:spPr>
      </p:pic>
      <p:pic>
        <p:nvPicPr>
          <p:cNvPr id="15" name="Picture 14"/>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527245" y="733105"/>
            <a:ext cx="69116" cy="137291"/>
          </a:xfrm>
          <a:prstGeom prst="rect">
            <a:avLst/>
          </a:prstGeom>
        </p:spPr>
      </p:pic>
      <p:pic>
        <p:nvPicPr>
          <p:cNvPr id="14" name="Picture 13"/>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115517" y="767231"/>
            <a:ext cx="112115" cy="98517"/>
          </a:xfrm>
          <a:prstGeom prst="rect">
            <a:avLst/>
          </a:prstGeom>
        </p:spPr>
      </p:pic>
    </p:spTree>
    <p:extLst>
      <p:ext uri="{BB962C8B-B14F-4D97-AF65-F5344CB8AC3E}">
        <p14:creationId xmlns:p14="http://schemas.microsoft.com/office/powerpoint/2010/main" val="3734825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Shape 114"/>
          <p:cNvSpPr txBox="1">
            <a:spLocks noGrp="1"/>
          </p:cNvSpPr>
          <p:nvPr>
            <p:ph idx="1"/>
          </p:nvPr>
        </p:nvSpPr>
        <p:spPr>
          <a:xfrm>
            <a:off x="121920" y="800101"/>
            <a:ext cx="6393180" cy="3794522"/>
          </a:xfrm>
          <a:prstGeom prst="rect">
            <a:avLst/>
          </a:prstGeom>
        </p:spPr>
        <p:txBody>
          <a:bodyPr vert="horz" lIns="68569" tIns="68569" rIns="68569" bIns="68569" rtlCol="0" anchor="t" anchorCtr="0">
            <a:noAutofit/>
          </a:bodyPr>
          <a:lstStyle/>
          <a:p>
            <a:pPr lvl="1" indent="0">
              <a:buNone/>
            </a:pPr>
            <a:endParaRPr lang="en-US" sz="1600" dirty="0" smtClean="0"/>
          </a:p>
          <a:p>
            <a:pPr marL="514337" lvl="1" indent="0" algn="ctr">
              <a:lnSpc>
                <a:spcPct val="200000"/>
              </a:lnSpc>
              <a:spcBef>
                <a:spcPts val="232"/>
              </a:spcBef>
              <a:buNone/>
            </a:pPr>
            <a:endParaRPr lang="en-US" sz="1800" dirty="0" smtClean="0"/>
          </a:p>
          <a:p>
            <a:pPr marL="514337" lvl="1" indent="0" algn="ctr">
              <a:lnSpc>
                <a:spcPct val="200000"/>
              </a:lnSpc>
              <a:spcBef>
                <a:spcPts val="232"/>
              </a:spcBef>
              <a:buNone/>
            </a:pPr>
            <a:r>
              <a:rPr lang="en-US" sz="2000" dirty="0" smtClean="0"/>
              <a:t>The results are excellent, but…</a:t>
            </a:r>
          </a:p>
          <a:p>
            <a:pPr marL="514337" lvl="1" indent="0" algn="ctr">
              <a:lnSpc>
                <a:spcPct val="200000"/>
              </a:lnSpc>
              <a:spcBef>
                <a:spcPts val="232"/>
              </a:spcBef>
              <a:buNone/>
            </a:pPr>
            <a:r>
              <a:rPr lang="en-US" sz="2000" dirty="0" smtClean="0"/>
              <a:t>It is slow! Several minutes on a high-end GPU. </a:t>
            </a:r>
          </a:p>
        </p:txBody>
      </p:sp>
      <p:sp>
        <p:nvSpPr>
          <p:cNvPr id="113" name="Shape 113"/>
          <p:cNvSpPr txBox="1">
            <a:spLocks noGrp="1"/>
          </p:cNvSpPr>
          <p:nvPr>
            <p:ph type="title"/>
          </p:nvPr>
        </p:nvSpPr>
        <p:spPr>
          <a:prstGeom prst="rect">
            <a:avLst/>
          </a:prstGeom>
        </p:spPr>
        <p:txBody>
          <a:bodyPr vert="horz" lIns="68569" tIns="68569" rIns="68569" bIns="68569" rtlCol="0" anchor="b" anchorCtr="0">
            <a:noAutofit/>
          </a:bodyPr>
          <a:lstStyle/>
          <a:p>
            <a:r>
              <a:rPr lang="en-US" sz="2400" dirty="0" smtClean="0"/>
              <a:t>What else?</a:t>
            </a:r>
            <a:endParaRPr lang="en" sz="2400" dirty="0"/>
          </a:p>
        </p:txBody>
      </p:sp>
      <p:sp>
        <p:nvSpPr>
          <p:cNvPr id="3" name="Date Placeholder 2"/>
          <p:cNvSpPr>
            <a:spLocks noGrp="1"/>
          </p:cNvSpPr>
          <p:nvPr>
            <p:ph type="dt" sz="half" idx="10"/>
          </p:nvPr>
        </p:nvSpPr>
        <p:spPr/>
        <p:txBody>
          <a:bodyPr/>
          <a:lstStyle/>
          <a:p>
            <a:fld id="{3DB70589-CF25-4736-897D-9C6843B90DF7}" type="datetime1">
              <a:rPr lang="en-US" smtClean="0"/>
              <a:t>10/5/2016</a:t>
            </a:fld>
            <a:endParaRPr lang="en-US" dirty="0"/>
          </a:p>
        </p:txBody>
      </p:sp>
      <p:sp>
        <p:nvSpPr>
          <p:cNvPr id="6" name="Footer Placeholder 5"/>
          <p:cNvSpPr>
            <a:spLocks noGrp="1"/>
          </p:cNvSpPr>
          <p:nvPr>
            <p:ph type="ftr" sz="quarter" idx="11"/>
          </p:nvPr>
        </p:nvSpPr>
        <p:spPr/>
        <p:txBody>
          <a:bodyPr/>
          <a:lstStyle/>
          <a:p>
            <a:r>
              <a:rPr lang="en-US" smtClean="0"/>
              <a:t>Style transfer, neural doodles &amp; texture synthesis</a:t>
            </a:r>
            <a:endParaRPr lang="en-US" dirty="0"/>
          </a:p>
        </p:txBody>
      </p:sp>
      <p:sp>
        <p:nvSpPr>
          <p:cNvPr id="8" name="Slide Number Placeholder 7"/>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19</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824070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pPr>
              <a:buNone/>
            </a:pPr>
            <a:r>
              <a:rPr lang="en-US" dirty="0" smtClean="0"/>
              <a:t>Neural networks</a:t>
            </a:r>
            <a:endParaRPr lang="en-US" dirty="0"/>
          </a:p>
        </p:txBody>
      </p:sp>
      <p:sp>
        <p:nvSpPr>
          <p:cNvPr id="2" name="Date Placeholder 1"/>
          <p:cNvSpPr>
            <a:spLocks noGrp="1"/>
          </p:cNvSpPr>
          <p:nvPr>
            <p:ph type="dt" sz="half" idx="10"/>
          </p:nvPr>
        </p:nvSpPr>
        <p:spPr/>
        <p:txBody>
          <a:bodyPr/>
          <a:lstStyle/>
          <a:p>
            <a:fld id="{A3A68996-F90D-4354-B77F-4E9207363670}"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2</a:t>
            </a:fld>
            <a:endParaRPr lang="en" sz="750" dirty="0">
              <a:solidFill>
                <a:schemeClr val="lt2"/>
              </a:solidFill>
              <a:latin typeface="Roboto"/>
              <a:ea typeface="Roboto"/>
              <a:cs typeface="Roboto"/>
              <a:sym typeface="Roboto"/>
            </a:endParaRPr>
          </a:p>
        </p:txBody>
      </p:sp>
      <p:pic>
        <p:nvPicPr>
          <p:cNvPr id="1026" name="Picture 2" descr="http://blogs-images.forbes.com/amitchowdhry/files/2014/03/DeepF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21" y="696185"/>
            <a:ext cx="6251757" cy="15214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632165" y="2156209"/>
            <a:ext cx="3122023" cy="184666"/>
          </a:xfrm>
          <a:prstGeom prst="rect">
            <a:avLst/>
          </a:prstGeom>
          <a:noFill/>
        </p:spPr>
        <p:txBody>
          <a:bodyPr wrap="square" rtlCol="0">
            <a:spAutoFit/>
          </a:bodyPr>
          <a:lstStyle/>
          <a:p>
            <a:r>
              <a:rPr lang="en-US" sz="600" dirty="0" smtClean="0"/>
              <a:t>Facebook </a:t>
            </a:r>
            <a:r>
              <a:rPr lang="en-US" sz="600" dirty="0" err="1" smtClean="0"/>
              <a:t>DeepFace</a:t>
            </a:r>
            <a:r>
              <a:rPr lang="en-US" sz="600" dirty="0" smtClean="0"/>
              <a:t> (2014)</a:t>
            </a:r>
            <a:endParaRPr lang="en-US" sz="600" dirty="0"/>
          </a:p>
        </p:txBody>
      </p:sp>
      <p:pic>
        <p:nvPicPr>
          <p:cNvPr id="17" name="Picture 16"/>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3336" y="2436866"/>
            <a:ext cx="4559878" cy="233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2842258" y="4636996"/>
            <a:ext cx="1173481" cy="184666"/>
          </a:xfrm>
          <a:prstGeom prst="rect">
            <a:avLst/>
          </a:prstGeom>
          <a:noFill/>
        </p:spPr>
        <p:txBody>
          <a:bodyPr wrap="square" rtlCol="0">
            <a:spAutoFit/>
          </a:bodyPr>
          <a:lstStyle/>
          <a:p>
            <a:r>
              <a:rPr lang="en-US" sz="600" dirty="0" err="1" smtClean="0"/>
              <a:t>Dosovitsky</a:t>
            </a:r>
            <a:r>
              <a:rPr lang="en-US" sz="600" dirty="0" smtClean="0"/>
              <a:t> et. al. (2015)</a:t>
            </a:r>
            <a:endParaRPr lang="en-US" sz="600" dirty="0"/>
          </a:p>
        </p:txBody>
      </p:sp>
    </p:spTree>
    <p:extLst>
      <p:ext uri="{BB962C8B-B14F-4D97-AF65-F5344CB8AC3E}">
        <p14:creationId xmlns:p14="http://schemas.microsoft.com/office/powerpoint/2010/main" val="1065694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p:txBody>
          <a:bodyPr/>
          <a:lstStyle/>
          <a:p>
            <a:endParaRPr lang="en-US" sz="3200" dirty="0" smtClean="0">
              <a:sym typeface="Arial"/>
            </a:endParaRPr>
          </a:p>
          <a:p>
            <a:r>
              <a:rPr lang="en-US" sz="3200" dirty="0" smtClean="0"/>
              <a:t>Texture Networks:</a:t>
            </a:r>
            <a:r>
              <a:rPr lang="en-US" sz="1100" dirty="0" smtClean="0"/>
              <a:t/>
            </a:r>
            <a:br>
              <a:rPr lang="en-US" sz="1100" dirty="0" smtClean="0"/>
            </a:br>
            <a:r>
              <a:rPr lang="en-US" sz="1100" dirty="0" smtClean="0"/>
              <a:t> </a:t>
            </a:r>
            <a:r>
              <a:rPr lang="en-US" sz="3200" dirty="0" smtClean="0"/>
              <a:t/>
            </a:r>
            <a:br>
              <a:rPr lang="en-US" sz="3200" dirty="0" smtClean="0"/>
            </a:br>
            <a:r>
              <a:rPr lang="en-US" sz="1800" dirty="0" smtClean="0"/>
              <a:t>Feed-forward Synthesis of Textures and Stylized Images</a:t>
            </a:r>
            <a:endParaRPr lang="en-US" sz="1800" dirty="0"/>
          </a:p>
        </p:txBody>
      </p:sp>
      <p:sp>
        <p:nvSpPr>
          <p:cNvPr id="83" name="Shape 83"/>
          <p:cNvSpPr txBox="1">
            <a:spLocks noGrp="1"/>
          </p:cNvSpPr>
          <p:nvPr>
            <p:ph type="subTitle" idx="1"/>
          </p:nvPr>
        </p:nvSpPr>
        <p:spPr>
          <a:xfrm>
            <a:off x="698012" y="2773350"/>
            <a:ext cx="5432965" cy="363682"/>
          </a:xfrm>
        </p:spPr>
        <p:txBody>
          <a:bodyPr>
            <a:normAutofit fontScale="85000" lnSpcReduction="10000"/>
          </a:bodyPr>
          <a:lstStyle/>
          <a:p>
            <a:r>
              <a:rPr lang="en-US" sz="1600" dirty="0" smtClean="0">
                <a:solidFill>
                  <a:schemeClr val="tx1"/>
                </a:solidFill>
              </a:rPr>
              <a:t>Dmitry Ulyanov</a:t>
            </a:r>
            <a:r>
              <a:rPr lang="ru-RU" sz="1600" baseline="30000" dirty="0" smtClean="0">
                <a:solidFill>
                  <a:schemeClr val="tx1"/>
                </a:solidFill>
              </a:rPr>
              <a:t>1,2</a:t>
            </a:r>
            <a:r>
              <a:rPr lang="en-US" sz="1600" dirty="0" smtClean="0">
                <a:solidFill>
                  <a:schemeClr val="tx1"/>
                </a:solidFill>
              </a:rPr>
              <a:t>, Vadim </a:t>
            </a:r>
            <a:r>
              <a:rPr lang="en-US" sz="1600" dirty="0" err="1" smtClean="0">
                <a:solidFill>
                  <a:schemeClr val="tx1"/>
                </a:solidFill>
              </a:rPr>
              <a:t>Lebedev</a:t>
            </a:r>
            <a:r>
              <a:rPr lang="ru-RU" sz="1600" baseline="30000" dirty="0" smtClean="0">
                <a:solidFill>
                  <a:schemeClr val="tx1"/>
                </a:solidFill>
              </a:rPr>
              <a:t>1,2</a:t>
            </a:r>
            <a:r>
              <a:rPr lang="en-US" sz="1600" dirty="0" smtClean="0">
                <a:solidFill>
                  <a:schemeClr val="tx1"/>
                </a:solidFill>
              </a:rPr>
              <a:t>, Andrea </a:t>
            </a:r>
            <a:r>
              <a:rPr lang="en-US" sz="1600" dirty="0" err="1" smtClean="0">
                <a:solidFill>
                  <a:schemeClr val="tx1"/>
                </a:solidFill>
              </a:rPr>
              <a:t>Vedaldi</a:t>
            </a:r>
            <a:r>
              <a:rPr lang="ru-RU" sz="1600" baseline="30000" dirty="0" smtClean="0">
                <a:solidFill>
                  <a:schemeClr val="tx1"/>
                </a:solidFill>
              </a:rPr>
              <a:t>3</a:t>
            </a:r>
            <a:r>
              <a:rPr lang="en-US" sz="1600" dirty="0" smtClean="0">
                <a:solidFill>
                  <a:schemeClr val="tx1"/>
                </a:solidFill>
              </a:rPr>
              <a:t>, Victor </a:t>
            </a:r>
            <a:r>
              <a:rPr lang="en-US" sz="1600" dirty="0" err="1" smtClean="0">
                <a:solidFill>
                  <a:schemeClr val="tx1"/>
                </a:solidFill>
              </a:rPr>
              <a:t>Lempitsky</a:t>
            </a:r>
            <a:r>
              <a:rPr lang="ru-RU" sz="1600" baseline="30000" dirty="0" smtClean="0">
                <a:solidFill>
                  <a:schemeClr val="tx1"/>
                </a:solidFill>
              </a:rPr>
              <a:t>2</a:t>
            </a:r>
            <a:endParaRPr lang="en-US" sz="1600" dirty="0" smtClean="0">
              <a:solidFill>
                <a:schemeClr val="tx1"/>
              </a:solidFill>
            </a:endParaRPr>
          </a:p>
          <a:p>
            <a:endParaRPr lang="en-US" sz="1600" dirty="0">
              <a:solidFill>
                <a:schemeClr val="tx1"/>
              </a:solidFill>
            </a:endParaRPr>
          </a:p>
        </p:txBody>
      </p:sp>
      <p:sp>
        <p:nvSpPr>
          <p:cNvPr id="2" name="Date Placeholder 1"/>
          <p:cNvSpPr>
            <a:spLocks noGrp="1"/>
          </p:cNvSpPr>
          <p:nvPr>
            <p:ph type="dt" sz="half" idx="10"/>
          </p:nvPr>
        </p:nvSpPr>
        <p:spPr/>
        <p:txBody>
          <a:bodyPr/>
          <a:lstStyle/>
          <a:p>
            <a:fld id="{A6145878-9D3F-49E7-9388-080912CD194F}"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20</a:t>
            </a:fld>
            <a:endParaRPr lang="en" sz="750" dirty="0">
              <a:solidFill>
                <a:schemeClr val="lt2"/>
              </a:solidFill>
              <a:latin typeface="Roboto"/>
              <a:ea typeface="Roboto"/>
              <a:cs typeface="Roboto"/>
              <a:sym typeface="Roboto"/>
            </a:endParaRPr>
          </a:p>
        </p:txBody>
      </p:sp>
      <p:pic>
        <p:nvPicPr>
          <p:cNvPr id="84" name="Shape 84"/>
          <p:cNvPicPr preferRelativeResize="0"/>
          <p:nvPr/>
        </p:nvPicPr>
        <p:blipFill>
          <a:blip r:embed="rId3">
            <a:alphaModFix/>
          </a:blip>
          <a:stretch>
            <a:fillRect/>
          </a:stretch>
        </p:blipFill>
        <p:spPr>
          <a:xfrm>
            <a:off x="871537" y="3740753"/>
            <a:ext cx="828675" cy="328613"/>
          </a:xfrm>
          <a:prstGeom prst="rect">
            <a:avLst/>
          </a:prstGeom>
          <a:noFill/>
          <a:ln>
            <a:noFill/>
          </a:ln>
        </p:spPr>
      </p:pic>
      <p:pic>
        <p:nvPicPr>
          <p:cNvPr id="85" name="Shape 85"/>
          <p:cNvPicPr preferRelativeResize="0"/>
          <p:nvPr/>
        </p:nvPicPr>
        <p:blipFill>
          <a:blip r:embed="rId4">
            <a:alphaModFix/>
          </a:blip>
          <a:stretch>
            <a:fillRect/>
          </a:stretch>
        </p:blipFill>
        <p:spPr>
          <a:xfrm>
            <a:off x="2836068" y="3831359"/>
            <a:ext cx="1071563" cy="314325"/>
          </a:xfrm>
          <a:prstGeom prst="rect">
            <a:avLst/>
          </a:prstGeom>
          <a:noFill/>
          <a:ln>
            <a:noFill/>
          </a:ln>
        </p:spPr>
      </p:pic>
      <p:pic>
        <p:nvPicPr>
          <p:cNvPr id="86" name="Shape 86"/>
          <p:cNvPicPr preferRelativeResize="0"/>
          <p:nvPr/>
        </p:nvPicPr>
        <p:blipFill>
          <a:blip r:embed="rId5">
            <a:alphaModFix/>
          </a:blip>
          <a:stretch>
            <a:fillRect/>
          </a:stretch>
        </p:blipFill>
        <p:spPr>
          <a:xfrm>
            <a:off x="4794683" y="3799296"/>
            <a:ext cx="1071563" cy="335756"/>
          </a:xfrm>
          <a:prstGeom prst="rect">
            <a:avLst/>
          </a:prstGeom>
          <a:noFill/>
          <a:ln>
            <a:noFill/>
          </a:ln>
        </p:spPr>
      </p:pic>
      <p:sp>
        <p:nvSpPr>
          <p:cNvPr id="10" name="Shape 83"/>
          <p:cNvSpPr txBox="1">
            <a:spLocks/>
          </p:cNvSpPr>
          <p:nvPr/>
        </p:nvSpPr>
        <p:spPr bwMode="auto">
          <a:xfrm>
            <a:off x="698012" y="3237072"/>
            <a:ext cx="5347676" cy="400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0" indent="0" algn="ctr" rtl="0" eaLnBrk="1" fontAlgn="base" hangingPunct="1">
              <a:spcBef>
                <a:spcPct val="20000"/>
              </a:spcBef>
              <a:spcAft>
                <a:spcPct val="0"/>
              </a:spcAft>
              <a:buFont typeface="Arial" charset="0"/>
              <a:buNone/>
              <a:defRPr sz="2400" kern="1200" baseline="0">
                <a:solidFill>
                  <a:schemeClr val="bg1"/>
                </a:solidFill>
                <a:latin typeface="+mn-lt"/>
                <a:ea typeface="+mn-ea"/>
                <a:cs typeface="+mn-cs"/>
              </a:defRPr>
            </a:lvl1pPr>
            <a:lvl2pPr marL="342900" indent="0" algn="ctr" rtl="0" eaLnBrk="1" fontAlgn="base" hangingPunct="1">
              <a:spcBef>
                <a:spcPct val="20000"/>
              </a:spcBef>
              <a:spcAft>
                <a:spcPct val="0"/>
              </a:spcAft>
              <a:buFont typeface="Arial" charset="0"/>
              <a:buNone/>
              <a:defRPr sz="2100" kern="1200">
                <a:solidFill>
                  <a:schemeClr val="tx1">
                    <a:tint val="75000"/>
                  </a:schemeClr>
                </a:solidFill>
                <a:latin typeface="+mn-lt"/>
                <a:ea typeface="+mn-ea"/>
                <a:cs typeface="+mn-cs"/>
              </a:defRPr>
            </a:lvl2pPr>
            <a:lvl3pPr marL="685800" indent="0" algn="ctr" rtl="0" eaLnBrk="1" fontAlgn="base" hangingPunct="1">
              <a:spcBef>
                <a:spcPct val="20000"/>
              </a:spcBef>
              <a:spcAft>
                <a:spcPct val="0"/>
              </a:spcAft>
              <a:buFont typeface="Arial" charset="0"/>
              <a:buNone/>
              <a:defRPr sz="1800" kern="1200">
                <a:solidFill>
                  <a:schemeClr val="tx1">
                    <a:tint val="75000"/>
                  </a:schemeClr>
                </a:solidFill>
                <a:latin typeface="+mn-lt"/>
                <a:ea typeface="+mn-ea"/>
                <a:cs typeface="+mn-cs"/>
              </a:defRPr>
            </a:lvl3pPr>
            <a:lvl4pPr marL="1028700" indent="0" algn="ctr" rtl="0" eaLnBrk="1" fontAlgn="base" hangingPunct="1">
              <a:spcBef>
                <a:spcPct val="20000"/>
              </a:spcBef>
              <a:spcAft>
                <a:spcPct val="0"/>
              </a:spcAft>
              <a:buFont typeface="Arial" charset="0"/>
              <a:buNone/>
              <a:defRPr sz="1500" kern="1200">
                <a:solidFill>
                  <a:schemeClr val="tx1">
                    <a:tint val="75000"/>
                  </a:schemeClr>
                </a:solidFill>
                <a:latin typeface="+mn-lt"/>
                <a:ea typeface="+mn-ea"/>
                <a:cs typeface="+mn-cs"/>
              </a:defRPr>
            </a:lvl4pPr>
            <a:lvl5pPr marL="1371600" indent="0" algn="ctr" rtl="0" eaLnBrk="1" fontAlgn="base" hangingPunct="1">
              <a:spcBef>
                <a:spcPct val="20000"/>
              </a:spcBef>
              <a:spcAft>
                <a:spcPct val="0"/>
              </a:spcAft>
              <a:buFont typeface="Arial" charset="0"/>
              <a:buNone/>
              <a:defRPr sz="1500" kern="1200">
                <a:solidFill>
                  <a:schemeClr val="tx1">
                    <a:tint val="75000"/>
                  </a:schemeClr>
                </a:solidFill>
                <a:latin typeface="+mn-lt"/>
                <a:ea typeface="+mn-ea"/>
                <a:cs typeface="+mn-cs"/>
              </a:defRPr>
            </a:lvl5pPr>
            <a:lvl6pPr marL="17145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US" sz="1100" dirty="0" smtClean="0">
                <a:solidFill>
                  <a:schemeClr val="tx1"/>
                </a:solidFill>
              </a:rPr>
              <a:t>ICML 2016</a:t>
            </a:r>
          </a:p>
          <a:p>
            <a:endParaRPr lang="en-US" sz="1100" dirty="0">
              <a:solidFill>
                <a:schemeClr val="tx1"/>
              </a:solidFill>
            </a:endParaRPr>
          </a:p>
        </p:txBody>
      </p:sp>
      <p:sp>
        <p:nvSpPr>
          <p:cNvPr id="5" name="TextBox 4"/>
          <p:cNvSpPr txBox="1"/>
          <p:nvPr/>
        </p:nvSpPr>
        <p:spPr>
          <a:xfrm>
            <a:off x="698012" y="3874441"/>
            <a:ext cx="414337" cy="194925"/>
          </a:xfrm>
          <a:prstGeom prst="rect">
            <a:avLst/>
          </a:prstGeom>
          <a:noFill/>
        </p:spPr>
        <p:txBody>
          <a:bodyPr wrap="square" rtlCol="0">
            <a:spAutoFit/>
          </a:bodyPr>
          <a:lstStyle/>
          <a:p>
            <a:r>
              <a:rPr lang="ru-RU" sz="1000" baseline="30000" dirty="0" smtClean="0"/>
              <a:t>1</a:t>
            </a:r>
            <a:endParaRPr lang="en-US" sz="1000" baseline="30000" dirty="0"/>
          </a:p>
        </p:txBody>
      </p:sp>
      <p:sp>
        <p:nvSpPr>
          <p:cNvPr id="12" name="TextBox 11"/>
          <p:cNvSpPr txBox="1"/>
          <p:nvPr/>
        </p:nvSpPr>
        <p:spPr>
          <a:xfrm>
            <a:off x="2628899" y="3874441"/>
            <a:ext cx="414337" cy="194925"/>
          </a:xfrm>
          <a:prstGeom prst="rect">
            <a:avLst/>
          </a:prstGeom>
          <a:noFill/>
        </p:spPr>
        <p:txBody>
          <a:bodyPr wrap="square" rtlCol="0">
            <a:spAutoFit/>
          </a:bodyPr>
          <a:lstStyle/>
          <a:p>
            <a:r>
              <a:rPr lang="en-US" sz="1000" baseline="30000" dirty="0" smtClean="0"/>
              <a:t>2</a:t>
            </a:r>
            <a:endParaRPr lang="en-US" sz="1000" baseline="30000" dirty="0"/>
          </a:p>
        </p:txBody>
      </p:sp>
      <p:sp>
        <p:nvSpPr>
          <p:cNvPr id="13" name="TextBox 12"/>
          <p:cNvSpPr txBox="1"/>
          <p:nvPr/>
        </p:nvSpPr>
        <p:spPr>
          <a:xfrm>
            <a:off x="4587514" y="3883918"/>
            <a:ext cx="414337" cy="194925"/>
          </a:xfrm>
          <a:prstGeom prst="rect">
            <a:avLst/>
          </a:prstGeom>
          <a:noFill/>
        </p:spPr>
        <p:txBody>
          <a:bodyPr wrap="square" rtlCol="0">
            <a:spAutoFit/>
          </a:bodyPr>
          <a:lstStyle/>
          <a:p>
            <a:r>
              <a:rPr lang="en-US" sz="1000" baseline="30000" dirty="0"/>
              <a:t>3</a:t>
            </a:r>
          </a:p>
        </p:txBody>
      </p:sp>
    </p:spTree>
    <p:extLst>
      <p:ext uri="{BB962C8B-B14F-4D97-AF65-F5344CB8AC3E}">
        <p14:creationId xmlns:p14="http://schemas.microsoft.com/office/powerpoint/2010/main" val="2647277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6" name="Text Placeholder 5"/>
          <p:cNvSpPr>
            <a:spLocks noGrp="1"/>
          </p:cNvSpPr>
          <p:nvPr>
            <p:ph type="body" idx="1"/>
          </p:nvPr>
        </p:nvSpPr>
        <p:spPr>
          <a:xfrm>
            <a:off x="342900" y="638322"/>
            <a:ext cx="3030141" cy="376238"/>
          </a:xfrm>
        </p:spPr>
        <p:txBody>
          <a:bodyPr/>
          <a:lstStyle/>
          <a:p>
            <a:pPr algn="ctr"/>
            <a:r>
              <a:rPr lang="en-US" dirty="0" smtClean="0"/>
              <a:t>Instead of solving</a:t>
            </a:r>
            <a:endParaRPr lang="en-US" dirty="0"/>
          </a:p>
        </p:txBody>
      </p:sp>
      <p:sp>
        <p:nvSpPr>
          <p:cNvPr id="7" name="Text Placeholder 6"/>
          <p:cNvSpPr>
            <a:spLocks noGrp="1"/>
          </p:cNvSpPr>
          <p:nvPr>
            <p:ph type="body" sz="quarter" idx="3"/>
          </p:nvPr>
        </p:nvSpPr>
        <p:spPr>
          <a:xfrm>
            <a:off x="3483769" y="638322"/>
            <a:ext cx="3031331" cy="376238"/>
          </a:xfrm>
        </p:spPr>
        <p:txBody>
          <a:bodyPr/>
          <a:lstStyle/>
          <a:p>
            <a:pPr algn="ctr"/>
            <a:r>
              <a:rPr lang="en-US" smtClean="0"/>
              <a:t>Solve</a:t>
            </a:r>
            <a:endParaRPr lang="en-US" dirty="0"/>
          </a:p>
        </p:txBody>
      </p:sp>
      <p:sp>
        <p:nvSpPr>
          <p:cNvPr id="113" name="Shape 113"/>
          <p:cNvSpPr txBox="1">
            <a:spLocks noGrp="1"/>
          </p:cNvSpPr>
          <p:nvPr>
            <p:ph type="title"/>
          </p:nvPr>
        </p:nvSpPr>
        <p:spPr>
          <a:prstGeom prst="rect">
            <a:avLst/>
          </a:prstGeom>
        </p:spPr>
        <p:txBody>
          <a:bodyPr vert="horz" lIns="68569" tIns="68569" rIns="68569" bIns="68569" rtlCol="0" anchor="b" anchorCtr="0">
            <a:noAutofit/>
          </a:bodyPr>
          <a:lstStyle/>
          <a:p>
            <a:r>
              <a:rPr lang="en" sz="2800" dirty="0" smtClean="0"/>
              <a:t>Our method: learn a neural net to generate</a:t>
            </a:r>
            <a:endParaRPr lang="en" sz="2800" dirty="0"/>
          </a:p>
        </p:txBody>
      </p:sp>
      <p:sp>
        <p:nvSpPr>
          <p:cNvPr id="3" name="Date Placeholder 2"/>
          <p:cNvSpPr>
            <a:spLocks noGrp="1"/>
          </p:cNvSpPr>
          <p:nvPr>
            <p:ph type="dt" sz="half" idx="10"/>
          </p:nvPr>
        </p:nvSpPr>
        <p:spPr/>
        <p:txBody>
          <a:bodyPr/>
          <a:lstStyle/>
          <a:p>
            <a:fld id="{6A87FD1D-6AF6-474E-9B5F-2F888D2FAF90}" type="datetime1">
              <a:rPr lang="en-US" smtClean="0"/>
              <a:t>10/5/2016</a:t>
            </a:fld>
            <a:endParaRPr lang="en-US" dirty="0"/>
          </a:p>
        </p:txBody>
      </p:sp>
      <p:sp>
        <p:nvSpPr>
          <p:cNvPr id="4" name="Footer Placeholder 3"/>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21</a:t>
            </a:fld>
            <a:endParaRPr lang="en" sz="750">
              <a:solidFill>
                <a:schemeClr val="lt2"/>
              </a:solidFill>
              <a:latin typeface="Roboto"/>
              <a:ea typeface="Roboto"/>
              <a:cs typeface="Roboto"/>
              <a:sym typeface="Roboto"/>
            </a:endParaRPr>
          </a:p>
        </p:txBody>
      </p:sp>
      <p:pic>
        <p:nvPicPr>
          <p:cNvPr id="23" name="Picture 22"/>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3454479" y="3947147"/>
            <a:ext cx="389436" cy="177114"/>
          </a:xfrm>
          <a:prstGeom prst="rect">
            <a:avLst/>
          </a:prstGeom>
        </p:spPr>
      </p:pic>
      <p:pic>
        <p:nvPicPr>
          <p:cNvPr id="27" name="Picture 26"/>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a:off x="2815595" y="4465456"/>
            <a:ext cx="389436" cy="177114"/>
          </a:xfrm>
          <a:prstGeom prst="rect">
            <a:avLst/>
          </a:prstGeom>
        </p:spPr>
      </p:pic>
      <p:pic>
        <p:nvPicPr>
          <p:cNvPr id="56" name="Picture 55"/>
          <p:cNvPicPr>
            <a:picLocks noChangeAspect="1"/>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131400" y="2086152"/>
            <a:ext cx="184049" cy="123461"/>
          </a:xfrm>
          <a:prstGeom prst="rect">
            <a:avLst/>
          </a:prstGeom>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1359432"/>
            <a:ext cx="6858000" cy="2424635"/>
          </a:xfrm>
          <a:prstGeom prst="rect">
            <a:avLst/>
          </a:prstGeom>
        </p:spPr>
      </p:pic>
      <p:pic>
        <p:nvPicPr>
          <p:cNvPr id="22" name="Picture 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1359432"/>
            <a:ext cx="6858000" cy="2424635"/>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1359432"/>
            <a:ext cx="6858000" cy="2424635"/>
          </a:xfrm>
          <a:prstGeom prst="rect">
            <a:avLst/>
          </a:prstGeom>
        </p:spPr>
      </p:pic>
      <p:pic>
        <p:nvPicPr>
          <p:cNvPr id="25" name="Picture 2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1359432"/>
            <a:ext cx="6858000" cy="2424635"/>
          </a:xfrm>
          <a:prstGeom prst="rect">
            <a:avLst/>
          </a:prstGeom>
        </p:spPr>
      </p:pic>
      <p:pic>
        <p:nvPicPr>
          <p:cNvPr id="26" name="Picture 2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1359432"/>
            <a:ext cx="6858000" cy="2424635"/>
          </a:xfrm>
          <a:prstGeom prst="rect">
            <a:avLst/>
          </a:prstGeom>
        </p:spPr>
      </p:pic>
      <p:pic>
        <p:nvPicPr>
          <p:cNvPr id="47" name="Picture 4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1360998"/>
            <a:ext cx="6858000" cy="2424635"/>
          </a:xfrm>
          <a:prstGeom prst="rect">
            <a:avLst/>
          </a:prstGeom>
        </p:spPr>
      </p:pic>
      <p:pic>
        <p:nvPicPr>
          <p:cNvPr id="28" name="Picture 2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1357866"/>
            <a:ext cx="6858000" cy="2427767"/>
          </a:xfrm>
          <a:prstGeom prst="rect">
            <a:avLst/>
          </a:prstGeom>
        </p:spPr>
      </p:pic>
      <p:pic>
        <p:nvPicPr>
          <p:cNvPr id="29" name="Picture 2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1357866"/>
            <a:ext cx="6858000" cy="2427767"/>
          </a:xfrm>
          <a:prstGeom prst="rect">
            <a:avLst/>
          </a:prstGeom>
        </p:spPr>
      </p:pic>
      <p:pic>
        <p:nvPicPr>
          <p:cNvPr id="30" name="Picture 2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0" y="1357866"/>
            <a:ext cx="6858000" cy="2427767"/>
          </a:xfrm>
          <a:prstGeom prst="rect">
            <a:avLst/>
          </a:prstGeom>
        </p:spPr>
      </p:pic>
      <p:pic>
        <p:nvPicPr>
          <p:cNvPr id="32" name="Picture 31"/>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1357866"/>
            <a:ext cx="6858000" cy="2427767"/>
          </a:xfrm>
          <a:prstGeom prst="rect">
            <a:avLst/>
          </a:prstGeom>
        </p:spPr>
      </p:pic>
      <p:pic>
        <p:nvPicPr>
          <p:cNvPr id="33" name="Picture 3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0" y="1357866"/>
            <a:ext cx="6858000" cy="2427767"/>
          </a:xfrm>
          <a:prstGeom prst="rect">
            <a:avLst/>
          </a:prstGeom>
        </p:spPr>
      </p:pic>
      <p:pic>
        <p:nvPicPr>
          <p:cNvPr id="38" name="Picture 37"/>
          <p:cNvPicPr>
            <a:picLocks noChangeAspect="1"/>
          </p:cNvPicPr>
          <p:nvPr>
            <p:custDataLst>
              <p:tags r:id="rId4"/>
            </p:custDataLst>
          </p:nvPr>
        </p:nvPicPr>
        <p:blipFill>
          <a:blip r:embed="rId28">
            <a:extLst>
              <a:ext uri="{28A0092B-C50C-407E-A947-70E740481C1C}">
                <a14:useLocalDpi xmlns:a14="http://schemas.microsoft.com/office/drawing/2010/main" val="0"/>
              </a:ext>
            </a:extLst>
          </a:blip>
          <a:stretch>
            <a:fillRect/>
          </a:stretch>
        </p:blipFill>
        <p:spPr>
          <a:xfrm>
            <a:off x="1394348" y="1080189"/>
            <a:ext cx="853254" cy="308653"/>
          </a:xfrm>
          <a:prstGeom prst="rect">
            <a:avLst/>
          </a:prstGeom>
        </p:spPr>
      </p:pic>
      <p:pic>
        <p:nvPicPr>
          <p:cNvPr id="11" name="Picture 10"/>
          <p:cNvPicPr>
            <a:picLocks noChangeAspect="1"/>
          </p:cNvPicPr>
          <p:nvPr>
            <p:custDataLst>
              <p:tags r:id="rId5"/>
            </p:custDataLst>
          </p:nvPr>
        </p:nvPicPr>
        <p:blipFill>
          <a:blip r:embed="rId29">
            <a:extLst>
              <a:ext uri="{28A0092B-C50C-407E-A947-70E740481C1C}">
                <a14:useLocalDpi xmlns:a14="http://schemas.microsoft.com/office/drawing/2010/main" val="0"/>
              </a:ext>
            </a:extLst>
          </a:blip>
          <a:stretch>
            <a:fillRect/>
          </a:stretch>
        </p:blipFill>
        <p:spPr>
          <a:xfrm>
            <a:off x="3397616" y="1611161"/>
            <a:ext cx="326944" cy="189765"/>
          </a:xfrm>
          <a:prstGeom prst="rect">
            <a:avLst/>
          </a:prstGeom>
        </p:spPr>
      </p:pic>
      <p:pic>
        <p:nvPicPr>
          <p:cNvPr id="14" name="Picture 13"/>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4941258" y="2352648"/>
            <a:ext cx="81164" cy="85737"/>
          </a:xfrm>
          <a:prstGeom prst="rect">
            <a:avLst/>
          </a:prstGeom>
        </p:spPr>
      </p:pic>
      <p:pic>
        <p:nvPicPr>
          <p:cNvPr id="10" name="Picture 9"/>
          <p:cNvPicPr>
            <a:picLocks noChangeAspect="1"/>
          </p:cNvPicPr>
          <p:nvPr>
            <p:custDataLst>
              <p:tags r:id="rId7"/>
            </p:custDataLst>
          </p:nvPr>
        </p:nvPicPr>
        <p:blipFill>
          <a:blip r:embed="rId31">
            <a:extLst>
              <a:ext uri="{28A0092B-C50C-407E-A947-70E740481C1C}">
                <a14:useLocalDpi xmlns:a14="http://schemas.microsoft.com/office/drawing/2010/main" val="0"/>
              </a:ext>
            </a:extLst>
          </a:blip>
          <a:stretch>
            <a:fillRect/>
          </a:stretch>
        </p:blipFill>
        <p:spPr>
          <a:xfrm>
            <a:off x="4814595" y="3477193"/>
            <a:ext cx="94882" cy="85737"/>
          </a:xfrm>
          <a:prstGeom prst="rect">
            <a:avLst/>
          </a:prstGeom>
        </p:spPr>
      </p:pic>
      <p:pic>
        <p:nvPicPr>
          <p:cNvPr id="9" name="Picture 8"/>
          <p:cNvPicPr>
            <a:picLocks noChangeAspect="1"/>
          </p:cNvPicPr>
          <p:nvPr>
            <p:custDataLst>
              <p:tags r:id="rId8"/>
            </p:custDataLst>
          </p:nvPr>
        </p:nvPicPr>
        <p:blipFill>
          <a:blip r:embed="rId32">
            <a:extLst>
              <a:ext uri="{28A0092B-C50C-407E-A947-70E740481C1C}">
                <a14:useLocalDpi xmlns:a14="http://schemas.microsoft.com/office/drawing/2010/main" val="0"/>
              </a:ext>
            </a:extLst>
          </a:blip>
          <a:stretch>
            <a:fillRect/>
          </a:stretch>
        </p:blipFill>
        <p:spPr>
          <a:xfrm>
            <a:off x="1275687" y="2603446"/>
            <a:ext cx="363525" cy="189765"/>
          </a:xfrm>
          <a:prstGeom prst="rect">
            <a:avLst/>
          </a:prstGeom>
        </p:spPr>
      </p:pic>
      <p:pic>
        <p:nvPicPr>
          <p:cNvPr id="37" name="Picture 36"/>
          <p:cNvPicPr>
            <a:picLocks noChangeAspect="1"/>
          </p:cNvPicPr>
          <p:nvPr>
            <p:custDataLst>
              <p:tags r:id="rId9"/>
            </p:custDataLst>
          </p:nvPr>
        </p:nvPicPr>
        <p:blipFill>
          <a:blip r:embed="rId33">
            <a:extLst>
              <a:ext uri="{28A0092B-C50C-407E-A947-70E740481C1C}">
                <a14:useLocalDpi xmlns:a14="http://schemas.microsoft.com/office/drawing/2010/main" val="0"/>
              </a:ext>
            </a:extLst>
          </a:blip>
          <a:stretch>
            <a:fillRect/>
          </a:stretch>
        </p:blipFill>
        <p:spPr>
          <a:xfrm>
            <a:off x="3711177" y="1071464"/>
            <a:ext cx="2705173" cy="320999"/>
          </a:xfrm>
          <a:prstGeom prst="rect">
            <a:avLst/>
          </a:prstGeom>
        </p:spPr>
      </p:pic>
      <p:pic>
        <p:nvPicPr>
          <p:cNvPr id="13" name="Picture 12"/>
          <p:cNvPicPr>
            <a:picLocks noChangeAspect="1"/>
          </p:cNvPicPr>
          <p:nvPr>
            <p:custDataLst>
              <p:tags r:id="rId10"/>
            </p:custDataLst>
          </p:nvPr>
        </p:nvPicPr>
        <p:blipFill>
          <a:blip r:embed="rId34">
            <a:extLst>
              <a:ext uri="{28A0092B-C50C-407E-A947-70E740481C1C}">
                <a14:useLocalDpi xmlns:a14="http://schemas.microsoft.com/office/drawing/2010/main" val="0"/>
              </a:ext>
            </a:extLst>
          </a:blip>
          <a:stretch>
            <a:fillRect/>
          </a:stretch>
        </p:blipFill>
        <p:spPr>
          <a:xfrm>
            <a:off x="3156946" y="2616097"/>
            <a:ext cx="371298" cy="177114"/>
          </a:xfrm>
          <a:prstGeom prst="rect">
            <a:avLst/>
          </a:prstGeom>
        </p:spPr>
      </p:pic>
      <p:pic>
        <p:nvPicPr>
          <p:cNvPr id="17" name="Picture 16"/>
          <p:cNvPicPr>
            <a:picLocks noChangeAspect="1"/>
          </p:cNvPicPr>
          <p:nvPr>
            <p:custDataLst>
              <p:tags r:id="rId11"/>
            </p:custDataLst>
          </p:nvPr>
        </p:nvPicPr>
        <p:blipFill>
          <a:blip r:embed="rId35">
            <a:extLst>
              <a:ext uri="{28A0092B-C50C-407E-A947-70E740481C1C}">
                <a14:useLocalDpi xmlns:a14="http://schemas.microsoft.com/office/drawing/2010/main" val="0"/>
              </a:ext>
            </a:extLst>
          </a:blip>
          <a:stretch>
            <a:fillRect/>
          </a:stretch>
        </p:blipFill>
        <p:spPr>
          <a:xfrm>
            <a:off x="3074242" y="2071543"/>
            <a:ext cx="371298" cy="177114"/>
          </a:xfrm>
          <a:prstGeom prst="rect">
            <a:avLst/>
          </a:prstGeom>
        </p:spPr>
      </p:pic>
      <p:pic>
        <p:nvPicPr>
          <p:cNvPr id="16" name="Picture 15"/>
          <p:cNvPicPr>
            <a:picLocks noChangeAspect="1"/>
          </p:cNvPicPr>
          <p:nvPr>
            <p:custDataLst>
              <p:tags r:id="rId12"/>
            </p:custDataLst>
          </p:nvPr>
        </p:nvPicPr>
        <p:blipFill>
          <a:blip r:embed="rId36">
            <a:extLst>
              <a:ext uri="{28A0092B-C50C-407E-A947-70E740481C1C}">
                <a14:useLocalDpi xmlns:a14="http://schemas.microsoft.com/office/drawing/2010/main" val="0"/>
              </a:ext>
            </a:extLst>
          </a:blip>
          <a:stretch>
            <a:fillRect/>
          </a:stretch>
        </p:blipFill>
        <p:spPr>
          <a:xfrm>
            <a:off x="3946387" y="2293897"/>
            <a:ext cx="371298" cy="177114"/>
          </a:xfrm>
          <a:prstGeom prst="rect">
            <a:avLst/>
          </a:prstGeom>
        </p:spPr>
      </p:pic>
      <p:pic>
        <p:nvPicPr>
          <p:cNvPr id="15" name="Picture 14"/>
          <p:cNvPicPr>
            <a:picLocks noChangeAspect="1"/>
          </p:cNvPicPr>
          <p:nvPr>
            <p:custDataLst>
              <p:tags r:id="rId13"/>
            </p:custDataLst>
          </p:nvPr>
        </p:nvPicPr>
        <p:blipFill>
          <a:blip r:embed="rId37">
            <a:extLst>
              <a:ext uri="{28A0092B-C50C-407E-A947-70E740481C1C}">
                <a14:useLocalDpi xmlns:a14="http://schemas.microsoft.com/office/drawing/2010/main" val="0"/>
              </a:ext>
            </a:extLst>
          </a:blip>
          <a:stretch>
            <a:fillRect/>
          </a:stretch>
        </p:blipFill>
        <p:spPr>
          <a:xfrm>
            <a:off x="4610756" y="2483192"/>
            <a:ext cx="371298" cy="177114"/>
          </a:xfrm>
          <a:prstGeom prst="rect">
            <a:avLst/>
          </a:prstGeom>
        </p:spPr>
      </p:pic>
      <p:sp>
        <p:nvSpPr>
          <p:cNvPr id="31" name="Shape 114 1"/>
          <p:cNvSpPr txBox="1">
            <a:spLocks/>
          </p:cNvSpPr>
          <p:nvPr/>
        </p:nvSpPr>
        <p:spPr bwMode="auto">
          <a:xfrm>
            <a:off x="228600" y="800100"/>
            <a:ext cx="6286500" cy="3924299"/>
          </a:xfrm>
          <a:prstGeom prst="rect">
            <a:avLst/>
          </a:prstGeom>
          <a:noFill/>
          <a:ln w="9525">
            <a:noFill/>
            <a:miter lim="800000"/>
            <a:headEnd/>
            <a:tailEnd/>
          </a:ln>
        </p:spPr>
        <p:txBody>
          <a:bodyPr vert="horz" wrap="square" lIns="68569" tIns="68569" rIns="68569" bIns="68569" numCol="1" rtlCol="0" anchor="t" anchorCtr="0" compatLnSpc="1">
            <a:prstTxWarp prst="textNoShape">
              <a:avLst/>
            </a:prstTxWarp>
            <a:noAutofit/>
          </a:bodyPr>
          <a:lstStyle>
            <a:lvl1pPr marL="0" indent="0" algn="l" rtl="0" eaLnBrk="1" fontAlgn="base" hangingPunct="1">
              <a:spcBef>
                <a:spcPct val="20000"/>
              </a:spcBef>
              <a:spcAft>
                <a:spcPct val="0"/>
              </a:spcAft>
              <a:buFont typeface="Arial" charset="0"/>
              <a:buNone/>
              <a:defRPr sz="1800" b="1" kern="1200">
                <a:solidFill>
                  <a:schemeClr val="tx1"/>
                </a:solidFill>
                <a:latin typeface="+mn-lt"/>
                <a:ea typeface="+mn-ea"/>
                <a:cs typeface="+mn-cs"/>
              </a:defRPr>
            </a:lvl1pPr>
            <a:lvl2pPr marL="342900" indent="0" algn="l" rtl="0" eaLnBrk="1" fontAlgn="base" hangingPunct="1">
              <a:spcBef>
                <a:spcPct val="20000"/>
              </a:spcBef>
              <a:spcAft>
                <a:spcPct val="0"/>
              </a:spcAft>
              <a:buFont typeface="Arial" charset="0"/>
              <a:buNone/>
              <a:defRPr sz="1500" b="1" kern="1200">
                <a:solidFill>
                  <a:schemeClr val="tx1"/>
                </a:solidFill>
                <a:latin typeface="+mn-lt"/>
                <a:ea typeface="+mn-ea"/>
                <a:cs typeface="+mn-cs"/>
              </a:defRPr>
            </a:lvl2pPr>
            <a:lvl3pPr marL="685800" indent="0" algn="l" rtl="0" eaLnBrk="1" fontAlgn="base" hangingPunct="1">
              <a:spcBef>
                <a:spcPct val="20000"/>
              </a:spcBef>
              <a:spcAft>
                <a:spcPct val="0"/>
              </a:spcAft>
              <a:buFont typeface="Arial" charset="0"/>
              <a:buNone/>
              <a:defRPr sz="1350" b="1" kern="1200">
                <a:solidFill>
                  <a:schemeClr val="tx1"/>
                </a:solidFill>
                <a:latin typeface="+mn-lt"/>
                <a:ea typeface="+mn-ea"/>
                <a:cs typeface="+mn-cs"/>
              </a:defRPr>
            </a:lvl3pPr>
            <a:lvl4pPr marL="1028700" indent="0" algn="l" rtl="0" eaLnBrk="1" fontAlgn="base" hangingPunct="1">
              <a:spcBef>
                <a:spcPct val="20000"/>
              </a:spcBef>
              <a:spcAft>
                <a:spcPct val="0"/>
              </a:spcAft>
              <a:buFont typeface="Arial" charset="0"/>
              <a:buNone/>
              <a:defRPr sz="1200" b="1" kern="1200">
                <a:solidFill>
                  <a:schemeClr val="tx1"/>
                </a:solidFill>
                <a:latin typeface="+mn-lt"/>
                <a:ea typeface="+mn-ea"/>
                <a:cs typeface="+mn-cs"/>
              </a:defRPr>
            </a:lvl4pPr>
            <a:lvl5pPr marL="1371600" indent="0" algn="l" rtl="0" eaLnBrk="1" fontAlgn="base" hangingPunct="1">
              <a:spcBef>
                <a:spcPct val="20000"/>
              </a:spcBef>
              <a:spcAft>
                <a:spcPct val="0"/>
              </a:spcAft>
              <a:buFont typeface="Arial" charset="0"/>
              <a:buNone/>
              <a:defRPr sz="1200" b="1" kern="1200">
                <a:solidFill>
                  <a:schemeClr val="tx1"/>
                </a:solidFill>
                <a:latin typeface="+mn-lt"/>
                <a:ea typeface="+mn-ea"/>
                <a:cs typeface="+mn-cs"/>
              </a:defRPr>
            </a:lvl5pPr>
            <a:lvl6pPr marL="1714500" indent="0" algn="l" defTabSz="685800" rtl="0" eaLnBrk="1" latinLnBrk="0" hangingPunct="1">
              <a:spcBef>
                <a:spcPct val="20000"/>
              </a:spcBef>
              <a:buFont typeface="Arial" pitchFamily="34" charset="0"/>
              <a:buNone/>
              <a:defRPr sz="1200" b="1" kern="1200">
                <a:solidFill>
                  <a:schemeClr val="tx1"/>
                </a:solidFill>
                <a:latin typeface="+mn-lt"/>
                <a:ea typeface="+mn-ea"/>
                <a:cs typeface="+mn-cs"/>
              </a:defRPr>
            </a:lvl6pPr>
            <a:lvl7pPr marL="2057400" indent="0" algn="l" defTabSz="685800" rtl="0" eaLnBrk="1" latinLnBrk="0" hangingPunct="1">
              <a:spcBef>
                <a:spcPct val="20000"/>
              </a:spcBef>
              <a:buFont typeface="Arial" pitchFamily="34" charset="0"/>
              <a:buNone/>
              <a:defRPr sz="1200" b="1" kern="1200">
                <a:solidFill>
                  <a:schemeClr val="tx1"/>
                </a:solidFill>
                <a:latin typeface="+mn-lt"/>
                <a:ea typeface="+mn-ea"/>
                <a:cs typeface="+mn-cs"/>
              </a:defRPr>
            </a:lvl7pPr>
            <a:lvl8pPr marL="2400300" indent="0" algn="l" defTabSz="685800" rtl="0" eaLnBrk="1" latinLnBrk="0" hangingPunct="1">
              <a:spcBef>
                <a:spcPct val="20000"/>
              </a:spcBef>
              <a:buFont typeface="Arial" pitchFamily="34" charset="0"/>
              <a:buNone/>
              <a:defRPr sz="1200" b="1" kern="1200">
                <a:solidFill>
                  <a:schemeClr val="tx1"/>
                </a:solidFill>
                <a:latin typeface="+mn-lt"/>
                <a:ea typeface="+mn-ea"/>
                <a:cs typeface="+mn-cs"/>
              </a:defRPr>
            </a:lvl8pPr>
            <a:lvl9pPr marL="2743200" indent="0" algn="l" defTabSz="685800" rtl="0" eaLnBrk="1" latinLnBrk="0" hangingPunct="1">
              <a:spcBef>
                <a:spcPct val="20000"/>
              </a:spcBef>
              <a:buFont typeface="Arial" pitchFamily="34" charset="0"/>
              <a:buNone/>
              <a:defRPr sz="1200" b="1" kern="1200">
                <a:solidFill>
                  <a:schemeClr val="tx1"/>
                </a:solidFill>
                <a:latin typeface="+mn-lt"/>
                <a:ea typeface="+mn-ea"/>
                <a:cs typeface="+mn-cs"/>
              </a:defRPr>
            </a:lvl9pPr>
          </a:lstStyle>
          <a:p>
            <a:pPr marL="385745"/>
            <a:endParaRPr lang="en-US" dirty="0" smtClean="0"/>
          </a:p>
          <a:p>
            <a:pPr marL="385745"/>
            <a:endParaRPr lang="en-US" dirty="0"/>
          </a:p>
          <a:p>
            <a:pPr marL="385745"/>
            <a:endParaRPr lang="en-US" dirty="0" smtClean="0"/>
          </a:p>
          <a:p>
            <a:pPr marL="385745"/>
            <a:endParaRPr lang="en-US" dirty="0"/>
          </a:p>
          <a:p>
            <a:pPr marL="385745"/>
            <a:endParaRPr lang="en-US" dirty="0" smtClean="0"/>
          </a:p>
          <a:p>
            <a:pPr marL="385745"/>
            <a:endParaRPr lang="en-US" dirty="0"/>
          </a:p>
          <a:p>
            <a:pPr marL="385745"/>
            <a:endParaRPr lang="en-US" dirty="0" smtClean="0"/>
          </a:p>
          <a:p>
            <a:pPr marL="800087" lvl="1" indent="-285750"/>
            <a:endParaRPr lang="en-US" dirty="0" smtClean="0"/>
          </a:p>
          <a:p>
            <a:pPr marL="514337" lvl="1"/>
            <a:r>
              <a:rPr lang="ru-RU" sz="1200" b="0" dirty="0"/>
              <a:t> </a:t>
            </a:r>
            <a:r>
              <a:rPr lang="ru-RU" sz="1200" b="0" dirty="0" smtClean="0"/>
              <a:t> </a:t>
            </a:r>
          </a:p>
          <a:p>
            <a:pPr marL="800087" lvl="1" indent="-285750">
              <a:buFont typeface="Arial" panose="020B0604020202020204" pitchFamily="34" charset="0"/>
              <a:buChar char="•"/>
            </a:pPr>
            <a:r>
              <a:rPr lang="en-US" dirty="0" smtClean="0"/>
              <a:t>Now</a:t>
            </a:r>
          </a:p>
          <a:p>
            <a:pPr marL="1142987" lvl="2" indent="-285750">
              <a:buFont typeface="Arial" panose="020B0604020202020204" pitchFamily="34" charset="0"/>
              <a:buChar char="•"/>
            </a:pPr>
            <a:r>
              <a:rPr lang="en-US" b="0" dirty="0" smtClean="0"/>
              <a:t>Generation requires </a:t>
            </a:r>
            <a:r>
              <a:rPr lang="en-US" b="0" i="1" dirty="0" smtClean="0"/>
              <a:t>a single</a:t>
            </a:r>
            <a:r>
              <a:rPr lang="en-US" b="0" dirty="0" smtClean="0"/>
              <a:t>             evaluation</a:t>
            </a:r>
          </a:p>
          <a:p>
            <a:pPr marL="800087" lvl="1" indent="-285750">
              <a:buFont typeface="Arial" panose="020B0604020202020204" pitchFamily="34" charset="0"/>
              <a:buChar char="•"/>
            </a:pPr>
            <a:r>
              <a:rPr lang="en-US" dirty="0" smtClean="0"/>
              <a:t>But</a:t>
            </a:r>
          </a:p>
          <a:p>
            <a:pPr marL="1142987" lvl="2" indent="-285750">
              <a:buFont typeface="Arial" panose="020B0604020202020204" pitchFamily="34" charset="0"/>
              <a:buChar char="•"/>
            </a:pPr>
            <a:r>
              <a:rPr lang="en-US" b="0" dirty="0" smtClean="0"/>
              <a:t>Need to make sure             does not collapse everything into one point </a:t>
            </a:r>
          </a:p>
          <a:p>
            <a:pPr marL="628650" lvl="1" indent="-285750">
              <a:buFont typeface="Arial" panose="020B0604020202020204" pitchFamily="34" charset="0"/>
              <a:buChar char="•"/>
            </a:pPr>
            <a:endParaRPr lang="en-US" b="0" dirty="0" smtClean="0"/>
          </a:p>
          <a:p>
            <a:endParaRPr lang="en-US" dirty="0"/>
          </a:p>
        </p:txBody>
      </p:sp>
    </p:spTree>
    <p:extLst>
      <p:ext uri="{BB962C8B-B14F-4D97-AF65-F5344CB8AC3E}">
        <p14:creationId xmlns:p14="http://schemas.microsoft.com/office/powerpoint/2010/main" val="2757174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xEl>
                                              <p:pRg st="9" end="9"/>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1">
                                            <p:txEl>
                                              <p:pRg st="10" end="10"/>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1">
                                            <p:txEl>
                                              <p:pRg st="11" end="11"/>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1">
                                            <p:txEl>
                                              <p:pRg st="12" end="12"/>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 name="Shape 114"/>
          <p:cNvSpPr txBox="1">
            <a:spLocks noGrp="1"/>
          </p:cNvSpPr>
          <p:nvPr>
            <p:ph idx="1"/>
          </p:nvPr>
        </p:nvSpPr>
        <p:spPr>
          <a:prstGeom prst="rect">
            <a:avLst/>
          </a:prstGeom>
        </p:spPr>
        <p:txBody>
          <a:bodyPr vert="horz" lIns="68569" tIns="68569" rIns="68569" bIns="68569" rtlCol="0" anchor="t" anchorCtr="0">
            <a:noAutofit/>
          </a:bodyPr>
          <a:lstStyle/>
          <a:p>
            <a:pPr marL="342892"/>
            <a:endParaRPr lang="en-US" dirty="0" smtClean="0"/>
          </a:p>
          <a:p>
            <a:pPr marL="800087" lvl="1" indent="-285750"/>
            <a:endParaRPr lang="ru-RU" dirty="0"/>
          </a:p>
          <a:p>
            <a:pPr lvl="1" indent="0">
              <a:buNone/>
            </a:pPr>
            <a:endParaRPr lang="ru-RU" dirty="0" smtClean="0"/>
          </a:p>
          <a:p>
            <a:pPr lvl="1" indent="0">
              <a:buNone/>
            </a:pPr>
            <a:endParaRPr lang="ru-RU" dirty="0"/>
          </a:p>
          <a:p>
            <a:pPr lvl="1" indent="0">
              <a:buNone/>
            </a:pPr>
            <a:endParaRPr lang="ru-RU" dirty="0" smtClean="0"/>
          </a:p>
          <a:p>
            <a:pPr marL="800087" lvl="1" indent="-285750"/>
            <a:endParaRPr lang="en-US" sz="1800" dirty="0" smtClean="0"/>
          </a:p>
          <a:p>
            <a:pPr marL="800087" lvl="1" indent="-285750"/>
            <a:r>
              <a:rPr lang="en-US" sz="1800" dirty="0" smtClean="0"/>
              <a:t>Solve</a:t>
            </a:r>
          </a:p>
          <a:p>
            <a:pPr marL="514337" lvl="1" indent="0">
              <a:buNone/>
            </a:pPr>
            <a:r>
              <a:rPr lang="en-US" sz="800" smtClean="0"/>
              <a:t>  </a:t>
            </a:r>
            <a:endParaRPr lang="en-US" sz="800" dirty="0" smtClean="0"/>
          </a:p>
          <a:p>
            <a:pPr marL="800087" lvl="1" indent="-285750"/>
            <a:r>
              <a:rPr lang="en-US" sz="1800" smtClean="0"/>
              <a:t>By gradient descent  </a:t>
            </a:r>
            <a:r>
              <a:rPr lang="en" sz="1800" smtClean="0"/>
              <a:t> </a:t>
            </a:r>
            <a:endParaRPr lang="en" sz="1800" dirty="0"/>
          </a:p>
          <a:p>
            <a:pPr marL="514337" lvl="1" indent="0">
              <a:buNone/>
            </a:pPr>
            <a:endParaRPr lang="en-US" sz="800" dirty="0" smtClean="0"/>
          </a:p>
          <a:p>
            <a:pPr marL="800087" lvl="1" indent="-285750"/>
            <a:r>
              <a:rPr lang="en-US" sz="1800" smtClean="0"/>
              <a:t>Generate    :  </a:t>
            </a:r>
            <a:r>
              <a:rPr lang="en" sz="1800" smtClean="0"/>
              <a:t> </a:t>
            </a:r>
            <a:endParaRPr lang="en" sz="1800" dirty="0" smtClean="0"/>
          </a:p>
          <a:p>
            <a:pPr>
              <a:buNone/>
            </a:pPr>
            <a:endParaRPr dirty="0"/>
          </a:p>
        </p:txBody>
      </p:sp>
      <p:sp>
        <p:nvSpPr>
          <p:cNvPr id="113" name="Shape 113"/>
          <p:cNvSpPr txBox="1">
            <a:spLocks noGrp="1"/>
          </p:cNvSpPr>
          <p:nvPr>
            <p:ph type="title"/>
          </p:nvPr>
        </p:nvSpPr>
        <p:spPr>
          <a:prstGeom prst="rect">
            <a:avLst/>
          </a:prstGeom>
        </p:spPr>
        <p:txBody>
          <a:bodyPr vert="horz" lIns="68569" tIns="68569" rIns="68569" bIns="68569" rtlCol="0" anchor="b" anchorCtr="0">
            <a:noAutofit/>
          </a:bodyPr>
          <a:lstStyle/>
          <a:p>
            <a:r>
              <a:rPr lang="en-US" dirty="0"/>
              <a:t>We propose: </a:t>
            </a:r>
            <a:r>
              <a:rPr lang="en-US" dirty="0" smtClean="0"/>
              <a:t>texture </a:t>
            </a:r>
            <a:r>
              <a:rPr lang="en-US" sz="2800" dirty="0" smtClean="0"/>
              <a:t>network</a:t>
            </a:r>
            <a:endParaRPr lang="en" sz="2800" dirty="0"/>
          </a:p>
        </p:txBody>
      </p:sp>
      <p:sp>
        <p:nvSpPr>
          <p:cNvPr id="2" name="Date Placeholder 1"/>
          <p:cNvSpPr>
            <a:spLocks noGrp="1"/>
          </p:cNvSpPr>
          <p:nvPr>
            <p:ph type="dt" sz="half" idx="10"/>
          </p:nvPr>
        </p:nvSpPr>
        <p:spPr/>
        <p:txBody>
          <a:bodyPr/>
          <a:lstStyle/>
          <a:p>
            <a:fld id="{4CD221E9-810D-4F0B-9902-B92E7E36C36B}" type="datetime1">
              <a:rPr lang="en-US" smtClean="0"/>
              <a:t>10/5/2016</a:t>
            </a:fld>
            <a:endParaRPr lang="en-US" dirty="0"/>
          </a:p>
        </p:txBody>
      </p:sp>
      <p:sp>
        <p:nvSpPr>
          <p:cNvPr id="4" name="Footer Placeholder 3"/>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22</a:t>
            </a:fld>
            <a:endParaRPr lang="en" sz="750">
              <a:solidFill>
                <a:schemeClr val="lt2"/>
              </a:solidFill>
              <a:latin typeface="Roboto"/>
              <a:ea typeface="Roboto"/>
              <a:cs typeface="Roboto"/>
              <a:sym typeface="Roboto"/>
            </a:endParaRPr>
          </a:p>
        </p:txBody>
      </p:sp>
      <p:pic>
        <p:nvPicPr>
          <p:cNvPr id="52" name="Picture 51"/>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3150702" y="3160964"/>
            <a:ext cx="3659938" cy="320999"/>
          </a:xfrm>
          <a:prstGeom prst="rect">
            <a:avLst/>
          </a:prstGeom>
        </p:spPr>
      </p:pic>
      <p:pic>
        <p:nvPicPr>
          <p:cNvPr id="6" name="Picture 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3673" y="869777"/>
            <a:ext cx="5580446" cy="1850801"/>
          </a:xfrm>
          <a:prstGeom prst="rect">
            <a:avLst/>
          </a:prstGeom>
        </p:spPr>
      </p:pic>
      <p:pic>
        <p:nvPicPr>
          <p:cNvPr id="50" name="Picture 49"/>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3231640" y="3614392"/>
            <a:ext cx="2341639" cy="311397"/>
          </a:xfrm>
          <a:prstGeom prst="rect">
            <a:avLst/>
          </a:prstGeom>
        </p:spPr>
      </p:pic>
      <p:pic>
        <p:nvPicPr>
          <p:cNvPr id="15" name="Picture 14"/>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3231635" y="4151500"/>
            <a:ext cx="2385544" cy="227718"/>
          </a:xfrm>
          <a:prstGeom prst="rect">
            <a:avLst/>
          </a:prstGeom>
        </p:spPr>
      </p:pic>
      <p:pic>
        <p:nvPicPr>
          <p:cNvPr id="3" name="Picture 2"/>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1780843" y="1651120"/>
            <a:ext cx="495064" cy="201196"/>
          </a:xfrm>
          <a:prstGeom prst="rect">
            <a:avLst/>
          </a:prstGeom>
        </p:spPr>
      </p:pic>
      <p:pic>
        <p:nvPicPr>
          <p:cNvPr id="18" name="Picture 17"/>
          <p:cNvPicPr>
            <a:picLocks noChangeAspect="1"/>
          </p:cNvPicPr>
          <p:nvPr>
            <p:custDataLst>
              <p:tags r:id="rId5"/>
            </p:custDataLst>
          </p:nvPr>
        </p:nvPicPr>
        <p:blipFill>
          <a:blip r:embed="rId21">
            <a:extLst>
              <a:ext uri="{28A0092B-C50C-407E-A947-70E740481C1C}">
                <a14:useLocalDpi xmlns:a14="http://schemas.microsoft.com/office/drawing/2010/main" val="0"/>
              </a:ext>
            </a:extLst>
          </a:blip>
          <a:stretch>
            <a:fillRect/>
          </a:stretch>
        </p:blipFill>
        <p:spPr>
          <a:xfrm>
            <a:off x="3032056" y="1528178"/>
            <a:ext cx="126510" cy="114316"/>
          </a:xfrm>
          <a:prstGeom prst="rect">
            <a:avLst/>
          </a:prstGeom>
        </p:spPr>
      </p:pic>
      <p:pic>
        <p:nvPicPr>
          <p:cNvPr id="19" name="Picture 18"/>
          <p:cNvPicPr>
            <a:picLocks noChangeAspect="1"/>
          </p:cNvPicPr>
          <p:nvPr>
            <p:custDataLst>
              <p:tags r:id="rId6"/>
            </p:custDataLst>
          </p:nvPr>
        </p:nvPicPr>
        <p:blipFill>
          <a:blip r:embed="rId22">
            <a:extLst>
              <a:ext uri="{28A0092B-C50C-407E-A947-70E740481C1C}">
                <a14:useLocalDpi xmlns:a14="http://schemas.microsoft.com/office/drawing/2010/main" val="0"/>
              </a:ext>
            </a:extLst>
          </a:blip>
          <a:stretch>
            <a:fillRect/>
          </a:stretch>
        </p:blipFill>
        <p:spPr>
          <a:xfrm>
            <a:off x="5616125" y="1769778"/>
            <a:ext cx="371299" cy="163700"/>
          </a:xfrm>
          <a:prstGeom prst="rect">
            <a:avLst/>
          </a:prstGeom>
        </p:spPr>
      </p:pic>
      <p:pic>
        <p:nvPicPr>
          <p:cNvPr id="20" name="Picture 19"/>
          <p:cNvPicPr>
            <a:picLocks noChangeAspect="1"/>
          </p:cNvPicPr>
          <p:nvPr>
            <p:custDataLst>
              <p:tags r:id="rId7"/>
            </p:custDataLst>
          </p:nvPr>
        </p:nvPicPr>
        <p:blipFill>
          <a:blip r:embed="rId23">
            <a:extLst>
              <a:ext uri="{28A0092B-C50C-407E-A947-70E740481C1C}">
                <a14:useLocalDpi xmlns:a14="http://schemas.microsoft.com/office/drawing/2010/main" val="0"/>
              </a:ext>
            </a:extLst>
          </a:blip>
          <a:stretch>
            <a:fillRect/>
          </a:stretch>
        </p:blipFill>
        <p:spPr>
          <a:xfrm>
            <a:off x="4976944" y="1773494"/>
            <a:ext cx="371299" cy="163700"/>
          </a:xfrm>
          <a:prstGeom prst="rect">
            <a:avLst/>
          </a:prstGeom>
        </p:spPr>
      </p:pic>
      <p:pic>
        <p:nvPicPr>
          <p:cNvPr id="21" name="Picture 20"/>
          <p:cNvPicPr>
            <a:picLocks noChangeAspect="1"/>
          </p:cNvPicPr>
          <p:nvPr>
            <p:custDataLst>
              <p:tags r:id="rId8"/>
            </p:custDataLst>
          </p:nvPr>
        </p:nvPicPr>
        <p:blipFill>
          <a:blip r:embed="rId24">
            <a:extLst>
              <a:ext uri="{28A0092B-C50C-407E-A947-70E740481C1C}">
                <a14:useLocalDpi xmlns:a14="http://schemas.microsoft.com/office/drawing/2010/main" val="0"/>
              </a:ext>
            </a:extLst>
          </a:blip>
          <a:stretch>
            <a:fillRect/>
          </a:stretch>
        </p:blipFill>
        <p:spPr>
          <a:xfrm>
            <a:off x="4343804" y="1773494"/>
            <a:ext cx="371299" cy="163700"/>
          </a:xfrm>
          <a:prstGeom prst="rect">
            <a:avLst/>
          </a:prstGeom>
        </p:spPr>
      </p:pic>
      <p:pic>
        <p:nvPicPr>
          <p:cNvPr id="22" name="Picture 21"/>
          <p:cNvPicPr>
            <a:picLocks noChangeAspect="1"/>
          </p:cNvPicPr>
          <p:nvPr>
            <p:custDataLst>
              <p:tags r:id="rId9"/>
            </p:custDataLst>
          </p:nvPr>
        </p:nvPicPr>
        <p:blipFill>
          <a:blip r:embed="rId25">
            <a:extLst>
              <a:ext uri="{28A0092B-C50C-407E-A947-70E740481C1C}">
                <a14:useLocalDpi xmlns:a14="http://schemas.microsoft.com/office/drawing/2010/main" val="0"/>
              </a:ext>
            </a:extLst>
          </a:blip>
          <a:stretch>
            <a:fillRect/>
          </a:stretch>
        </p:blipFill>
        <p:spPr>
          <a:xfrm>
            <a:off x="5549924" y="1298503"/>
            <a:ext cx="477384" cy="163700"/>
          </a:xfrm>
          <a:prstGeom prst="rect">
            <a:avLst/>
          </a:prstGeom>
        </p:spPr>
      </p:pic>
      <p:pic>
        <p:nvPicPr>
          <p:cNvPr id="23" name="Picture 22"/>
          <p:cNvPicPr>
            <a:picLocks noChangeAspect="1"/>
          </p:cNvPicPr>
          <p:nvPr>
            <p:custDataLst>
              <p:tags r:id="rId10"/>
            </p:custDataLst>
          </p:nvPr>
        </p:nvPicPr>
        <p:blipFill>
          <a:blip r:embed="rId26">
            <a:extLst>
              <a:ext uri="{28A0092B-C50C-407E-A947-70E740481C1C}">
                <a14:useLocalDpi xmlns:a14="http://schemas.microsoft.com/office/drawing/2010/main" val="0"/>
              </a:ext>
            </a:extLst>
          </a:blip>
          <a:stretch>
            <a:fillRect/>
          </a:stretch>
        </p:blipFill>
        <p:spPr>
          <a:xfrm>
            <a:off x="4915912" y="1292901"/>
            <a:ext cx="477384" cy="163700"/>
          </a:xfrm>
          <a:prstGeom prst="rect">
            <a:avLst/>
          </a:prstGeom>
        </p:spPr>
      </p:pic>
      <p:pic>
        <p:nvPicPr>
          <p:cNvPr id="24" name="Picture 23"/>
          <p:cNvPicPr>
            <a:picLocks noChangeAspect="1"/>
          </p:cNvPicPr>
          <p:nvPr>
            <p:custDataLst>
              <p:tags r:id="rId11"/>
            </p:custDataLst>
          </p:nvPr>
        </p:nvPicPr>
        <p:blipFill>
          <a:blip r:embed="rId27">
            <a:extLst>
              <a:ext uri="{28A0092B-C50C-407E-A947-70E740481C1C}">
                <a14:useLocalDpi xmlns:a14="http://schemas.microsoft.com/office/drawing/2010/main" val="0"/>
              </a:ext>
            </a:extLst>
          </a:blip>
          <a:stretch>
            <a:fillRect/>
          </a:stretch>
        </p:blipFill>
        <p:spPr>
          <a:xfrm>
            <a:off x="4281900" y="1292901"/>
            <a:ext cx="477384" cy="163700"/>
          </a:xfrm>
          <a:prstGeom prst="rect">
            <a:avLst/>
          </a:prstGeom>
        </p:spPr>
      </p:pic>
      <p:pic>
        <p:nvPicPr>
          <p:cNvPr id="42" name="Picture 41"/>
          <p:cNvPicPr>
            <a:picLocks noChangeAspect="1"/>
          </p:cNvPicPr>
          <p:nvPr>
            <p:custDataLst>
              <p:tags r:id="rId12"/>
            </p:custDataLst>
          </p:nvPr>
        </p:nvPicPr>
        <p:blipFill>
          <a:blip r:embed="rId28">
            <a:extLst>
              <a:ext uri="{28A0092B-C50C-407E-A947-70E740481C1C}">
                <a14:useLocalDpi xmlns:a14="http://schemas.microsoft.com/office/drawing/2010/main" val="0"/>
              </a:ext>
            </a:extLst>
          </a:blip>
          <a:stretch>
            <a:fillRect/>
          </a:stretch>
        </p:blipFill>
        <p:spPr>
          <a:xfrm>
            <a:off x="927162" y="1528178"/>
            <a:ext cx="124985" cy="115840"/>
          </a:xfrm>
          <a:prstGeom prst="rect">
            <a:avLst/>
          </a:prstGeom>
        </p:spPr>
      </p:pic>
      <p:pic>
        <p:nvPicPr>
          <p:cNvPr id="48" name="Picture 47"/>
          <p:cNvPicPr>
            <a:picLocks noChangeAspect="1"/>
          </p:cNvPicPr>
          <p:nvPr>
            <p:custDataLst>
              <p:tags r:id="rId13"/>
            </p:custDataLst>
          </p:nvPr>
        </p:nvPicPr>
        <p:blipFill>
          <a:blip r:embed="rId29">
            <a:extLst>
              <a:ext uri="{28A0092B-C50C-407E-A947-70E740481C1C}">
                <a14:useLocalDpi xmlns:a14="http://schemas.microsoft.com/office/drawing/2010/main" val="0"/>
              </a:ext>
            </a:extLst>
          </a:blip>
          <a:stretch>
            <a:fillRect/>
          </a:stretch>
        </p:blipFill>
        <p:spPr>
          <a:xfrm>
            <a:off x="2027796" y="4205396"/>
            <a:ext cx="132835" cy="120032"/>
          </a:xfrm>
          <a:prstGeom prst="rect">
            <a:avLst/>
          </a:prstGeom>
        </p:spPr>
      </p:pic>
    </p:spTree>
    <p:extLst>
      <p:ext uri="{BB962C8B-B14F-4D97-AF65-F5344CB8AC3E}">
        <p14:creationId xmlns:p14="http://schemas.microsoft.com/office/powerpoint/2010/main" val="2275002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 name="Shape 114"/>
          <p:cNvSpPr txBox="1">
            <a:spLocks noGrp="1"/>
          </p:cNvSpPr>
          <p:nvPr>
            <p:ph idx="1"/>
          </p:nvPr>
        </p:nvSpPr>
        <p:spPr>
          <a:prstGeom prst="rect">
            <a:avLst/>
          </a:prstGeom>
        </p:spPr>
        <p:txBody>
          <a:bodyPr vert="horz" lIns="68569" tIns="68569" rIns="68569" bIns="68569" rtlCol="0" anchor="t" anchorCtr="0">
            <a:noAutofit/>
          </a:bodyPr>
          <a:lstStyle/>
          <a:p>
            <a:pPr marL="342892"/>
            <a:endParaRPr lang="en-US" dirty="0" smtClean="0"/>
          </a:p>
          <a:p>
            <a:pPr marL="800087" lvl="1" indent="-285750"/>
            <a:endParaRPr lang="ru-RU" dirty="0"/>
          </a:p>
          <a:p>
            <a:pPr lvl="1" indent="0">
              <a:buNone/>
            </a:pPr>
            <a:endParaRPr lang="ru-RU" dirty="0" smtClean="0"/>
          </a:p>
          <a:p>
            <a:pPr lvl="1" indent="0">
              <a:buNone/>
            </a:pPr>
            <a:endParaRPr lang="ru-RU" dirty="0"/>
          </a:p>
          <a:p>
            <a:pPr lvl="1" indent="0">
              <a:buNone/>
            </a:pPr>
            <a:endParaRPr lang="ru-RU" dirty="0" smtClean="0"/>
          </a:p>
          <a:p>
            <a:pPr marL="800087" lvl="1" indent="-285750"/>
            <a:endParaRPr lang="en-US" sz="1800" dirty="0" smtClean="0"/>
          </a:p>
          <a:p>
            <a:pPr marL="800087" lvl="1" indent="-285750"/>
            <a:r>
              <a:rPr lang="en-US" sz="1800" dirty="0" smtClean="0"/>
              <a:t>Solve</a:t>
            </a:r>
          </a:p>
          <a:p>
            <a:pPr marL="514337" lvl="1" indent="0">
              <a:buNone/>
            </a:pPr>
            <a:r>
              <a:rPr lang="en-US" sz="800" dirty="0" smtClean="0"/>
              <a:t>  </a:t>
            </a:r>
          </a:p>
          <a:p>
            <a:pPr marL="800087" lvl="1" indent="-285750"/>
            <a:r>
              <a:rPr lang="en-US" sz="1800" dirty="0"/>
              <a:t>By gradient </a:t>
            </a:r>
            <a:r>
              <a:rPr lang="en-US" sz="1800" dirty="0" smtClean="0"/>
              <a:t>descent  </a:t>
            </a:r>
            <a:r>
              <a:rPr lang="en" sz="1800" dirty="0" smtClean="0"/>
              <a:t> </a:t>
            </a:r>
            <a:endParaRPr lang="en" sz="1800" dirty="0"/>
          </a:p>
          <a:p>
            <a:pPr marL="514337" lvl="1" indent="0">
              <a:buNone/>
            </a:pPr>
            <a:endParaRPr lang="en-US" sz="800" dirty="0" smtClean="0"/>
          </a:p>
          <a:p>
            <a:pPr marL="800087" lvl="1" indent="-285750"/>
            <a:r>
              <a:rPr lang="en-US" sz="1800" dirty="0" smtClean="0"/>
              <a:t>Generate    :  </a:t>
            </a:r>
            <a:r>
              <a:rPr lang="en" sz="1800" dirty="0" smtClean="0"/>
              <a:t> </a:t>
            </a:r>
          </a:p>
          <a:p>
            <a:pPr>
              <a:buNone/>
            </a:pPr>
            <a:endParaRPr dirty="0"/>
          </a:p>
        </p:txBody>
      </p:sp>
      <p:sp>
        <p:nvSpPr>
          <p:cNvPr id="113" name="Shape 113"/>
          <p:cNvSpPr txBox="1">
            <a:spLocks noGrp="1"/>
          </p:cNvSpPr>
          <p:nvPr>
            <p:ph type="title"/>
          </p:nvPr>
        </p:nvSpPr>
        <p:spPr>
          <a:prstGeom prst="rect">
            <a:avLst/>
          </a:prstGeom>
        </p:spPr>
        <p:txBody>
          <a:bodyPr vert="horz" lIns="68569" tIns="68569" rIns="68569" bIns="68569" rtlCol="0" anchor="b" anchorCtr="0">
            <a:noAutofit/>
          </a:bodyPr>
          <a:lstStyle/>
          <a:p>
            <a:r>
              <a:rPr lang="en-US" sz="2800" dirty="0" smtClean="0"/>
              <a:t>We propose: </a:t>
            </a:r>
            <a:r>
              <a:rPr lang="en-US" dirty="0" smtClean="0"/>
              <a:t>stylization network</a:t>
            </a:r>
            <a:endParaRPr lang="en" sz="2800" dirty="0"/>
          </a:p>
        </p:txBody>
      </p:sp>
      <p:sp>
        <p:nvSpPr>
          <p:cNvPr id="2" name="Date Placeholder 1"/>
          <p:cNvSpPr>
            <a:spLocks noGrp="1"/>
          </p:cNvSpPr>
          <p:nvPr>
            <p:ph type="dt" sz="half" idx="10"/>
          </p:nvPr>
        </p:nvSpPr>
        <p:spPr/>
        <p:txBody>
          <a:bodyPr/>
          <a:lstStyle/>
          <a:p>
            <a:fld id="{C67F579E-93C6-4978-BD08-EA1DD5253E16}" type="datetime1">
              <a:rPr lang="en-US" smtClean="0"/>
              <a:t>10/5/2016</a:t>
            </a:fld>
            <a:endParaRPr lang="en-US" dirty="0"/>
          </a:p>
        </p:txBody>
      </p:sp>
      <p:sp>
        <p:nvSpPr>
          <p:cNvPr id="4" name="Footer Placeholder 3"/>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23</a:t>
            </a:fld>
            <a:endParaRPr lang="en" sz="750">
              <a:solidFill>
                <a:schemeClr val="lt2"/>
              </a:solidFill>
              <a:latin typeface="Roboto"/>
              <a:ea typeface="Roboto"/>
              <a:cs typeface="Roboto"/>
              <a:sym typeface="Roboto"/>
            </a:endParaRPr>
          </a:p>
        </p:txBody>
      </p:sp>
      <p:pic>
        <p:nvPicPr>
          <p:cNvPr id="44" name="Picture 43"/>
          <p:cNvPicPr>
            <a:picLocks noChangeAspect="1"/>
          </p:cNvPicPr>
          <p:nvPr>
            <p:custDataLst>
              <p:tags r:id="rId1"/>
            </p:custDataLst>
          </p:nvPr>
        </p:nvPicPr>
        <p:blipFill>
          <a:blip r:embed="rId19">
            <a:extLst>
              <a:ext uri="{28A0092B-C50C-407E-A947-70E740481C1C}">
                <a14:useLocalDpi xmlns:a14="http://schemas.microsoft.com/office/drawing/2010/main" val="0"/>
              </a:ext>
            </a:extLst>
          </a:blip>
          <a:stretch>
            <a:fillRect/>
          </a:stretch>
        </p:blipFill>
        <p:spPr>
          <a:xfrm>
            <a:off x="3150705" y="3160964"/>
            <a:ext cx="3415757" cy="320999"/>
          </a:xfrm>
          <a:prstGeom prst="rect">
            <a:avLst/>
          </a:prstGeom>
        </p:spPr>
      </p:pic>
      <p:pic>
        <p:nvPicPr>
          <p:cNvPr id="6" name="Picture 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3673" y="869777"/>
            <a:ext cx="5580446" cy="1850801"/>
          </a:xfrm>
          <a:prstGeom prst="rect">
            <a:avLst/>
          </a:prstGeom>
        </p:spPr>
      </p:pic>
      <p:pic>
        <p:nvPicPr>
          <p:cNvPr id="37" name="Picture 36"/>
          <p:cNvPicPr>
            <a:picLocks noChangeAspect="1"/>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3231640" y="3614392"/>
            <a:ext cx="2220921" cy="311397"/>
          </a:xfrm>
          <a:prstGeom prst="rect">
            <a:avLst/>
          </a:prstGeom>
        </p:spPr>
      </p:pic>
      <p:pic>
        <p:nvPicPr>
          <p:cNvPr id="41" name="Picture 40"/>
          <p:cNvPicPr>
            <a:picLocks noChangeAspect="1"/>
          </p:cNvPicPr>
          <p:nvPr>
            <p:custDataLst>
              <p:tags r:id="rId3"/>
            </p:custDataLst>
          </p:nvPr>
        </p:nvPicPr>
        <p:blipFill>
          <a:blip r:embed="rId22">
            <a:extLst>
              <a:ext uri="{28A0092B-C50C-407E-A947-70E740481C1C}">
                <a14:useLocalDpi xmlns:a14="http://schemas.microsoft.com/office/drawing/2010/main" val="0"/>
              </a:ext>
            </a:extLst>
          </a:blip>
          <a:stretch>
            <a:fillRect/>
          </a:stretch>
        </p:blipFill>
        <p:spPr>
          <a:xfrm>
            <a:off x="3231635" y="4151500"/>
            <a:ext cx="2562505" cy="227718"/>
          </a:xfrm>
          <a:prstGeom prst="rect">
            <a:avLst/>
          </a:prstGeom>
        </p:spPr>
      </p:pic>
      <p:pic>
        <p:nvPicPr>
          <p:cNvPr id="3" name="Picture 2"/>
          <p:cNvPicPr>
            <a:picLocks noChangeAspect="1"/>
          </p:cNvPicPr>
          <p:nvPr>
            <p:custDataLst>
              <p:tags r:id="rId4"/>
            </p:custDataLst>
          </p:nvPr>
        </p:nvPicPr>
        <p:blipFill>
          <a:blip r:embed="rId23">
            <a:extLst>
              <a:ext uri="{28A0092B-C50C-407E-A947-70E740481C1C}">
                <a14:useLocalDpi xmlns:a14="http://schemas.microsoft.com/office/drawing/2010/main" val="0"/>
              </a:ext>
            </a:extLst>
          </a:blip>
          <a:stretch>
            <a:fillRect/>
          </a:stretch>
        </p:blipFill>
        <p:spPr>
          <a:xfrm>
            <a:off x="1757405" y="1642494"/>
            <a:ext cx="697480" cy="201196"/>
          </a:xfrm>
          <a:prstGeom prst="rect">
            <a:avLst/>
          </a:prstGeom>
        </p:spPr>
      </p:pic>
      <p:pic>
        <p:nvPicPr>
          <p:cNvPr id="18" name="Picture 17"/>
          <p:cNvPicPr>
            <a:picLocks noChangeAspect="1"/>
          </p:cNvPicPr>
          <p:nvPr>
            <p:custDataLst>
              <p:tags r:id="rId5"/>
            </p:custDataLst>
          </p:nvPr>
        </p:nvPicPr>
        <p:blipFill>
          <a:blip r:embed="rId24">
            <a:extLst>
              <a:ext uri="{28A0092B-C50C-407E-A947-70E740481C1C}">
                <a14:useLocalDpi xmlns:a14="http://schemas.microsoft.com/office/drawing/2010/main" val="0"/>
              </a:ext>
            </a:extLst>
          </a:blip>
          <a:stretch>
            <a:fillRect/>
          </a:stretch>
        </p:blipFill>
        <p:spPr>
          <a:xfrm>
            <a:off x="3032056" y="1528178"/>
            <a:ext cx="126510" cy="114316"/>
          </a:xfrm>
          <a:prstGeom prst="rect">
            <a:avLst/>
          </a:prstGeom>
        </p:spPr>
      </p:pic>
      <p:pic>
        <p:nvPicPr>
          <p:cNvPr id="19" name="Picture 18"/>
          <p:cNvPicPr>
            <a:picLocks noChangeAspect="1"/>
          </p:cNvPicPr>
          <p:nvPr>
            <p:custDataLst>
              <p:tags r:id="rId6"/>
            </p:custDataLst>
          </p:nvPr>
        </p:nvPicPr>
        <p:blipFill>
          <a:blip r:embed="rId25">
            <a:extLst>
              <a:ext uri="{28A0092B-C50C-407E-A947-70E740481C1C}">
                <a14:useLocalDpi xmlns:a14="http://schemas.microsoft.com/office/drawing/2010/main" val="0"/>
              </a:ext>
            </a:extLst>
          </a:blip>
          <a:stretch>
            <a:fillRect/>
          </a:stretch>
        </p:blipFill>
        <p:spPr>
          <a:xfrm>
            <a:off x="5616125" y="1769778"/>
            <a:ext cx="371299" cy="163700"/>
          </a:xfrm>
          <a:prstGeom prst="rect">
            <a:avLst/>
          </a:prstGeom>
        </p:spPr>
      </p:pic>
      <p:pic>
        <p:nvPicPr>
          <p:cNvPr id="20" name="Picture 19"/>
          <p:cNvPicPr>
            <a:picLocks noChangeAspect="1"/>
          </p:cNvPicPr>
          <p:nvPr>
            <p:custDataLst>
              <p:tags r:id="rId7"/>
            </p:custDataLst>
          </p:nvPr>
        </p:nvPicPr>
        <p:blipFill>
          <a:blip r:embed="rId26">
            <a:extLst>
              <a:ext uri="{28A0092B-C50C-407E-A947-70E740481C1C}">
                <a14:useLocalDpi xmlns:a14="http://schemas.microsoft.com/office/drawing/2010/main" val="0"/>
              </a:ext>
            </a:extLst>
          </a:blip>
          <a:stretch>
            <a:fillRect/>
          </a:stretch>
        </p:blipFill>
        <p:spPr>
          <a:xfrm>
            <a:off x="4976944" y="1773494"/>
            <a:ext cx="371299" cy="163700"/>
          </a:xfrm>
          <a:prstGeom prst="rect">
            <a:avLst/>
          </a:prstGeom>
        </p:spPr>
      </p:pic>
      <p:pic>
        <p:nvPicPr>
          <p:cNvPr id="21" name="Picture 20"/>
          <p:cNvPicPr>
            <a:picLocks noChangeAspect="1"/>
          </p:cNvPicPr>
          <p:nvPr>
            <p:custDataLst>
              <p:tags r:id="rId8"/>
            </p:custDataLst>
          </p:nvPr>
        </p:nvPicPr>
        <p:blipFill>
          <a:blip r:embed="rId27">
            <a:extLst>
              <a:ext uri="{28A0092B-C50C-407E-A947-70E740481C1C}">
                <a14:useLocalDpi xmlns:a14="http://schemas.microsoft.com/office/drawing/2010/main" val="0"/>
              </a:ext>
            </a:extLst>
          </a:blip>
          <a:stretch>
            <a:fillRect/>
          </a:stretch>
        </p:blipFill>
        <p:spPr>
          <a:xfrm>
            <a:off x="4343804" y="1773494"/>
            <a:ext cx="371299" cy="163700"/>
          </a:xfrm>
          <a:prstGeom prst="rect">
            <a:avLst/>
          </a:prstGeom>
        </p:spPr>
      </p:pic>
      <p:pic>
        <p:nvPicPr>
          <p:cNvPr id="22" name="Picture 21"/>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5549924" y="1298503"/>
            <a:ext cx="477384" cy="163700"/>
          </a:xfrm>
          <a:prstGeom prst="rect">
            <a:avLst/>
          </a:prstGeom>
        </p:spPr>
      </p:pic>
      <p:pic>
        <p:nvPicPr>
          <p:cNvPr id="23" name="Picture 22"/>
          <p:cNvPicPr>
            <a:picLocks noChangeAspect="1"/>
          </p:cNvPicPr>
          <p:nvPr>
            <p:custDataLst>
              <p:tags r:id="rId10"/>
            </p:custDataLst>
          </p:nvPr>
        </p:nvPicPr>
        <p:blipFill>
          <a:blip r:embed="rId29">
            <a:extLst>
              <a:ext uri="{28A0092B-C50C-407E-A947-70E740481C1C}">
                <a14:useLocalDpi xmlns:a14="http://schemas.microsoft.com/office/drawing/2010/main" val="0"/>
              </a:ext>
            </a:extLst>
          </a:blip>
          <a:stretch>
            <a:fillRect/>
          </a:stretch>
        </p:blipFill>
        <p:spPr>
          <a:xfrm>
            <a:off x="4915912" y="1292901"/>
            <a:ext cx="477384" cy="163700"/>
          </a:xfrm>
          <a:prstGeom prst="rect">
            <a:avLst/>
          </a:prstGeom>
        </p:spPr>
      </p:pic>
      <p:pic>
        <p:nvPicPr>
          <p:cNvPr id="24" name="Picture 23"/>
          <p:cNvPicPr>
            <a:picLocks noChangeAspect="1"/>
          </p:cNvPicPr>
          <p:nvPr>
            <p:custDataLst>
              <p:tags r:id="rId11"/>
            </p:custDataLst>
          </p:nvPr>
        </p:nvPicPr>
        <p:blipFill>
          <a:blip r:embed="rId30">
            <a:extLst>
              <a:ext uri="{28A0092B-C50C-407E-A947-70E740481C1C}">
                <a14:useLocalDpi xmlns:a14="http://schemas.microsoft.com/office/drawing/2010/main" val="0"/>
              </a:ext>
            </a:extLst>
          </a:blip>
          <a:stretch>
            <a:fillRect/>
          </a:stretch>
        </p:blipFill>
        <p:spPr>
          <a:xfrm>
            <a:off x="4281900" y="1292901"/>
            <a:ext cx="477384" cy="163700"/>
          </a:xfrm>
          <a:prstGeom prst="rect">
            <a:avLst/>
          </a:prstGeom>
        </p:spPr>
      </p:pic>
      <p:pic>
        <p:nvPicPr>
          <p:cNvPr id="48" name="Picture 47"/>
          <p:cNvPicPr>
            <a:picLocks noChangeAspect="1"/>
          </p:cNvPicPr>
          <p:nvPr>
            <p:custDataLst>
              <p:tags r:id="rId12"/>
            </p:custDataLst>
          </p:nvPr>
        </p:nvPicPr>
        <p:blipFill>
          <a:blip r:embed="rId31">
            <a:extLst>
              <a:ext uri="{28A0092B-C50C-407E-A947-70E740481C1C}">
                <a14:useLocalDpi xmlns:a14="http://schemas.microsoft.com/office/drawing/2010/main" val="0"/>
              </a:ext>
            </a:extLst>
          </a:blip>
          <a:stretch>
            <a:fillRect/>
          </a:stretch>
        </p:blipFill>
        <p:spPr>
          <a:xfrm>
            <a:off x="2025206" y="4197647"/>
            <a:ext cx="132835" cy="120032"/>
          </a:xfrm>
          <a:prstGeom prst="rect">
            <a:avLst/>
          </a:prstGeom>
        </p:spPr>
      </p:pic>
      <p:pic>
        <p:nvPicPr>
          <p:cNvPr id="17" name="Picture 1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35290" y="872952"/>
            <a:ext cx="441724" cy="1301923"/>
          </a:xfrm>
          <a:prstGeom prst="rect">
            <a:avLst/>
          </a:prstGeom>
        </p:spPr>
      </p:pic>
      <p:pic>
        <p:nvPicPr>
          <p:cNvPr id="42" name="Picture 41"/>
          <p:cNvPicPr>
            <a:picLocks noChangeAspect="1"/>
          </p:cNvPicPr>
          <p:nvPr>
            <p:custDataLst>
              <p:tags r:id="rId13"/>
            </p:custDataLst>
          </p:nvPr>
        </p:nvPicPr>
        <p:blipFill>
          <a:blip r:embed="rId33">
            <a:extLst>
              <a:ext uri="{28A0092B-C50C-407E-A947-70E740481C1C}">
                <a14:useLocalDpi xmlns:a14="http://schemas.microsoft.com/office/drawing/2010/main" val="0"/>
              </a:ext>
            </a:extLst>
          </a:blip>
          <a:stretch>
            <a:fillRect/>
          </a:stretch>
        </p:blipFill>
        <p:spPr>
          <a:xfrm>
            <a:off x="1677354" y="815032"/>
            <a:ext cx="124985" cy="115840"/>
          </a:xfrm>
          <a:prstGeom prst="rect">
            <a:avLst/>
          </a:prstGeom>
        </p:spPr>
      </p:pic>
      <p:cxnSp>
        <p:nvCxnSpPr>
          <p:cNvPr id="26" name="Straight Arrow Connector 25"/>
          <p:cNvCxnSpPr/>
          <p:nvPr/>
        </p:nvCxnSpPr>
        <p:spPr>
          <a:xfrm flipH="1">
            <a:off x="1245397" y="970886"/>
            <a:ext cx="335753" cy="22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custDataLst>
              <p:tags r:id="rId14"/>
            </p:custDataLst>
          </p:nvPr>
        </p:nvPicPr>
        <p:blipFill>
          <a:blip r:embed="rId34">
            <a:extLst>
              <a:ext uri="{28A0092B-C50C-407E-A947-70E740481C1C}">
                <a14:useLocalDpi xmlns:a14="http://schemas.microsoft.com/office/drawing/2010/main" val="0"/>
              </a:ext>
            </a:extLst>
          </a:blip>
          <a:stretch>
            <a:fillRect/>
          </a:stretch>
        </p:blipFill>
        <p:spPr>
          <a:xfrm>
            <a:off x="241847" y="800101"/>
            <a:ext cx="118888" cy="115840"/>
          </a:xfrm>
          <a:prstGeom prst="rect">
            <a:avLst/>
          </a:prstGeom>
        </p:spPr>
      </p:pic>
      <p:cxnSp>
        <p:nvCxnSpPr>
          <p:cNvPr id="35" name="Straight Arrow Connector 34"/>
          <p:cNvCxnSpPr/>
          <p:nvPr/>
        </p:nvCxnSpPr>
        <p:spPr>
          <a:xfrm>
            <a:off x="396590" y="930872"/>
            <a:ext cx="335525" cy="313728"/>
          </a:xfrm>
          <a:prstGeom prst="straightConnector1">
            <a:avLst/>
          </a:prstGeom>
          <a:ln>
            <a:solidFill>
              <a:srgbClr val="B6A0C1"/>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custDataLst>
              <p:tags r:id="rId15"/>
            </p:custDataLst>
          </p:nvPr>
        </p:nvPicPr>
        <p:blipFill>
          <a:blip r:embed="rId35">
            <a:extLst>
              <a:ext uri="{28A0092B-C50C-407E-A947-70E740481C1C}">
                <a14:useLocalDpi xmlns:a14="http://schemas.microsoft.com/office/drawing/2010/main" val="0"/>
              </a:ext>
            </a:extLst>
          </a:blip>
          <a:stretch>
            <a:fillRect/>
          </a:stretch>
        </p:blipFill>
        <p:spPr>
          <a:xfrm>
            <a:off x="4484164" y="3230894"/>
            <a:ext cx="107000" cy="104256"/>
          </a:xfrm>
          <a:prstGeom prst="rect">
            <a:avLst/>
          </a:prstGeom>
        </p:spPr>
      </p:pic>
      <p:pic>
        <p:nvPicPr>
          <p:cNvPr id="52" name="Picture 51"/>
          <p:cNvPicPr>
            <a:picLocks noChangeAspect="1"/>
          </p:cNvPicPr>
          <p:nvPr>
            <p:custDataLst>
              <p:tags r:id="rId16"/>
            </p:custDataLst>
          </p:nvPr>
        </p:nvPicPr>
        <p:blipFill>
          <a:blip r:embed="rId35">
            <a:extLst>
              <a:ext uri="{28A0092B-C50C-407E-A947-70E740481C1C}">
                <a14:useLocalDpi xmlns:a14="http://schemas.microsoft.com/office/drawing/2010/main" val="0"/>
              </a:ext>
            </a:extLst>
          </a:blip>
          <a:stretch>
            <a:fillRect/>
          </a:stretch>
        </p:blipFill>
        <p:spPr>
          <a:xfrm>
            <a:off x="4174900" y="4220374"/>
            <a:ext cx="107000" cy="104256"/>
          </a:xfrm>
          <a:prstGeom prst="rect">
            <a:avLst/>
          </a:prstGeom>
        </p:spPr>
      </p:pic>
    </p:spTree>
    <p:extLst>
      <p:ext uri="{BB962C8B-B14F-4D97-AF65-F5344CB8AC3E}">
        <p14:creationId xmlns:p14="http://schemas.microsoft.com/office/powerpoint/2010/main" val="1704107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610" y="1741970"/>
            <a:ext cx="1638470" cy="1638470"/>
          </a:xfrm>
        </p:spPr>
      </p:pic>
      <p:sp>
        <p:nvSpPr>
          <p:cNvPr id="166" name="Shape 166"/>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Qualitative evaluation: </a:t>
            </a:r>
            <a:r>
              <a:rPr lang="en" dirty="0"/>
              <a:t>textures</a:t>
            </a:r>
          </a:p>
        </p:txBody>
      </p:sp>
      <p:sp>
        <p:nvSpPr>
          <p:cNvPr id="3" name="Date Placeholder 2"/>
          <p:cNvSpPr>
            <a:spLocks noGrp="1"/>
          </p:cNvSpPr>
          <p:nvPr>
            <p:ph type="dt" sz="half" idx="10"/>
          </p:nvPr>
        </p:nvSpPr>
        <p:spPr/>
        <p:txBody>
          <a:bodyPr/>
          <a:lstStyle/>
          <a:p>
            <a:fld id="{46681645-2C24-4FB3-B19E-733570F11F77}" type="datetime1">
              <a:rPr lang="en-US" smtClean="0"/>
              <a:t>10/5/2016</a:t>
            </a:fld>
            <a:endParaRPr lang="en-US" dirty="0"/>
          </a:p>
        </p:txBody>
      </p:sp>
      <p:sp>
        <p:nvSpPr>
          <p:cNvPr id="4" name="Footer Placeholder 3"/>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24</a:t>
            </a:fld>
            <a:endParaRPr lang="en" sz="750">
              <a:solidFill>
                <a:schemeClr val="lt2"/>
              </a:solidFill>
              <a:latin typeface="Roboto"/>
              <a:ea typeface="Roboto"/>
              <a:cs typeface="Roboto"/>
              <a:sym typeface="Roboto"/>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205" y="1720850"/>
            <a:ext cx="1659590" cy="165959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6920" y="1720850"/>
            <a:ext cx="1659590" cy="1659590"/>
          </a:xfrm>
          <a:prstGeom prst="rect">
            <a:avLst/>
          </a:prstGeom>
        </p:spPr>
      </p:pic>
      <p:sp>
        <p:nvSpPr>
          <p:cNvPr id="12" name="Shape 168"/>
          <p:cNvSpPr txBox="1"/>
          <p:nvPr/>
        </p:nvSpPr>
        <p:spPr>
          <a:xfrm>
            <a:off x="803673" y="3361390"/>
            <a:ext cx="1557408" cy="181910"/>
          </a:xfrm>
          <a:prstGeom prst="rect">
            <a:avLst/>
          </a:prstGeom>
          <a:noFill/>
          <a:ln>
            <a:noFill/>
          </a:ln>
        </p:spPr>
        <p:txBody>
          <a:bodyPr lIns="68569" tIns="68569" rIns="68569" bIns="68569" anchor="t" anchorCtr="0">
            <a:noAutofit/>
          </a:bodyPr>
          <a:lstStyle/>
          <a:p>
            <a:r>
              <a:rPr lang="en" sz="1050" dirty="0"/>
              <a:t>     </a:t>
            </a:r>
            <a:r>
              <a:rPr lang="en" sz="1050" dirty="0" smtClean="0"/>
              <a:t> </a:t>
            </a:r>
            <a:r>
              <a:rPr lang="ru-RU" sz="1050" dirty="0" smtClean="0"/>
              <a:t> </a:t>
            </a:r>
            <a:r>
              <a:rPr lang="en-US" sz="1050" dirty="0" smtClean="0"/>
              <a:t> </a:t>
            </a:r>
            <a:r>
              <a:rPr lang="ru-RU" sz="1050" dirty="0" smtClean="0"/>
              <a:t>    </a:t>
            </a:r>
            <a:r>
              <a:rPr lang="en-US" sz="1050" dirty="0" smtClean="0"/>
              <a:t>Texture</a:t>
            </a:r>
            <a:endParaRPr lang="en" sz="1050" dirty="0"/>
          </a:p>
        </p:txBody>
      </p:sp>
      <p:sp>
        <p:nvSpPr>
          <p:cNvPr id="14" name="Shape 168"/>
          <p:cNvSpPr txBox="1"/>
          <p:nvPr/>
        </p:nvSpPr>
        <p:spPr>
          <a:xfrm>
            <a:off x="2746773" y="3374090"/>
            <a:ext cx="1557408" cy="181910"/>
          </a:xfrm>
          <a:prstGeom prst="rect">
            <a:avLst/>
          </a:prstGeom>
          <a:noFill/>
          <a:ln>
            <a:noFill/>
          </a:ln>
        </p:spPr>
        <p:txBody>
          <a:bodyPr lIns="68569" tIns="68569" rIns="68569" bIns="68569" anchor="t" anchorCtr="0">
            <a:noAutofit/>
          </a:bodyPr>
          <a:lstStyle/>
          <a:p>
            <a:r>
              <a:rPr lang="en" sz="1050" dirty="0"/>
              <a:t>     </a:t>
            </a:r>
            <a:r>
              <a:rPr lang="en" sz="1050" dirty="0" smtClean="0"/>
              <a:t>  </a:t>
            </a:r>
            <a:r>
              <a:rPr lang="ru-RU" sz="1050" dirty="0" smtClean="0"/>
              <a:t> </a:t>
            </a:r>
            <a:r>
              <a:rPr lang="en-US" sz="1050" dirty="0" err="1" smtClean="0"/>
              <a:t>Gatys</a:t>
            </a:r>
            <a:r>
              <a:rPr lang="en-US" sz="1050" dirty="0"/>
              <a:t> </a:t>
            </a:r>
            <a:r>
              <a:rPr lang="en-US" sz="1050" dirty="0" smtClean="0"/>
              <a:t>et. al.</a:t>
            </a:r>
          </a:p>
          <a:p>
            <a:r>
              <a:rPr lang="en-US" sz="1050" dirty="0"/>
              <a:t> </a:t>
            </a:r>
            <a:r>
              <a:rPr lang="en-US" sz="1050" dirty="0" smtClean="0"/>
              <a:t>          (90 sec.)</a:t>
            </a:r>
          </a:p>
        </p:txBody>
      </p:sp>
      <p:sp>
        <p:nvSpPr>
          <p:cNvPr id="15" name="Shape 168"/>
          <p:cNvSpPr txBox="1"/>
          <p:nvPr/>
        </p:nvSpPr>
        <p:spPr>
          <a:xfrm>
            <a:off x="4599102" y="3362417"/>
            <a:ext cx="1557408" cy="244383"/>
          </a:xfrm>
          <a:prstGeom prst="rect">
            <a:avLst/>
          </a:prstGeom>
          <a:noFill/>
          <a:ln>
            <a:noFill/>
          </a:ln>
        </p:spPr>
        <p:txBody>
          <a:bodyPr lIns="68569" tIns="68569" rIns="68569" bIns="68569" anchor="t" anchorCtr="0">
            <a:noAutofit/>
          </a:bodyPr>
          <a:lstStyle/>
          <a:p>
            <a:r>
              <a:rPr lang="en-US" sz="1050" dirty="0" smtClean="0"/>
              <a:t>              Ours</a:t>
            </a:r>
          </a:p>
          <a:p>
            <a:r>
              <a:rPr lang="en-US" sz="1050" dirty="0"/>
              <a:t> </a:t>
            </a:r>
            <a:r>
              <a:rPr lang="en-US" sz="1050" dirty="0" smtClean="0"/>
              <a:t>          (0.06 sec.)</a:t>
            </a:r>
          </a:p>
        </p:txBody>
      </p:sp>
      <p:sp>
        <p:nvSpPr>
          <p:cNvPr id="2" name="TextBox 1"/>
          <p:cNvSpPr txBox="1"/>
          <p:nvPr/>
        </p:nvSpPr>
        <p:spPr>
          <a:xfrm>
            <a:off x="650929" y="3955851"/>
            <a:ext cx="5106691" cy="307777"/>
          </a:xfrm>
          <a:prstGeom prst="rect">
            <a:avLst/>
          </a:prstGeom>
          <a:noFill/>
        </p:spPr>
        <p:txBody>
          <a:bodyPr wrap="square" rtlCol="0">
            <a:spAutoFit/>
          </a:bodyPr>
          <a:lstStyle/>
          <a:p>
            <a:r>
              <a:rPr lang="en-US" dirty="0" smtClean="0">
                <a:latin typeface="+mj-lt"/>
              </a:rPr>
              <a:t>Almost similar but ours 500 times faster.</a:t>
            </a:r>
            <a:endParaRPr lang="en-US"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610" y="1741970"/>
            <a:ext cx="1638470" cy="1638470"/>
          </a:xfrm>
        </p:spPr>
      </p:pic>
      <p:sp>
        <p:nvSpPr>
          <p:cNvPr id="166" name="Shape 166"/>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Qualitative evaluation: </a:t>
            </a:r>
            <a:r>
              <a:rPr lang="en" dirty="0"/>
              <a:t>textures</a:t>
            </a:r>
          </a:p>
        </p:txBody>
      </p:sp>
      <p:sp>
        <p:nvSpPr>
          <p:cNvPr id="3" name="Date Placeholder 2"/>
          <p:cNvSpPr>
            <a:spLocks noGrp="1"/>
          </p:cNvSpPr>
          <p:nvPr>
            <p:ph type="dt" sz="half" idx="10"/>
          </p:nvPr>
        </p:nvSpPr>
        <p:spPr/>
        <p:txBody>
          <a:bodyPr/>
          <a:lstStyle/>
          <a:p>
            <a:fld id="{E40CC887-D024-4337-8BC9-13F596B2A63C}" type="datetime1">
              <a:rPr lang="en-US" smtClean="0"/>
              <a:t>10/5/2016</a:t>
            </a:fld>
            <a:endParaRPr lang="en-US" dirty="0"/>
          </a:p>
        </p:txBody>
      </p:sp>
      <p:sp>
        <p:nvSpPr>
          <p:cNvPr id="4" name="Footer Placeholder 3"/>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25</a:t>
            </a:fld>
            <a:endParaRPr lang="en" sz="750">
              <a:solidFill>
                <a:schemeClr val="lt2"/>
              </a:solidFill>
              <a:latin typeface="Roboto"/>
              <a:ea typeface="Roboto"/>
              <a:cs typeface="Roboto"/>
              <a:sym typeface="Roboto"/>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205" y="1720850"/>
            <a:ext cx="1659590" cy="165959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6920" y="1720850"/>
            <a:ext cx="1659590" cy="1659590"/>
          </a:xfrm>
          <a:prstGeom prst="rect">
            <a:avLst/>
          </a:prstGeom>
        </p:spPr>
      </p:pic>
      <p:sp>
        <p:nvSpPr>
          <p:cNvPr id="9" name="Shape 168"/>
          <p:cNvSpPr txBox="1"/>
          <p:nvPr/>
        </p:nvSpPr>
        <p:spPr>
          <a:xfrm>
            <a:off x="803673" y="3361390"/>
            <a:ext cx="1557408" cy="181910"/>
          </a:xfrm>
          <a:prstGeom prst="rect">
            <a:avLst/>
          </a:prstGeom>
          <a:noFill/>
          <a:ln>
            <a:noFill/>
          </a:ln>
        </p:spPr>
        <p:txBody>
          <a:bodyPr lIns="68569" tIns="68569" rIns="68569" bIns="68569" anchor="t" anchorCtr="0">
            <a:noAutofit/>
          </a:bodyPr>
          <a:lstStyle/>
          <a:p>
            <a:r>
              <a:rPr lang="en" sz="1050" dirty="0"/>
              <a:t>     </a:t>
            </a:r>
            <a:r>
              <a:rPr lang="en" sz="1050" dirty="0" smtClean="0"/>
              <a:t> </a:t>
            </a:r>
            <a:r>
              <a:rPr lang="ru-RU" sz="1050" dirty="0" smtClean="0"/>
              <a:t>  </a:t>
            </a:r>
            <a:r>
              <a:rPr lang="en-US" sz="1050" dirty="0" smtClean="0"/>
              <a:t> </a:t>
            </a:r>
            <a:r>
              <a:rPr lang="ru-RU" sz="1050" dirty="0" smtClean="0"/>
              <a:t>   </a:t>
            </a:r>
            <a:r>
              <a:rPr lang="en-US" sz="1050" dirty="0" smtClean="0"/>
              <a:t>Texture</a:t>
            </a:r>
            <a:endParaRPr lang="en" sz="1050" dirty="0"/>
          </a:p>
        </p:txBody>
      </p:sp>
      <p:sp>
        <p:nvSpPr>
          <p:cNvPr id="10" name="Shape 168"/>
          <p:cNvSpPr txBox="1"/>
          <p:nvPr/>
        </p:nvSpPr>
        <p:spPr>
          <a:xfrm>
            <a:off x="2746773" y="3374090"/>
            <a:ext cx="1557408" cy="181910"/>
          </a:xfrm>
          <a:prstGeom prst="rect">
            <a:avLst/>
          </a:prstGeom>
          <a:noFill/>
          <a:ln>
            <a:noFill/>
          </a:ln>
        </p:spPr>
        <p:txBody>
          <a:bodyPr lIns="68569" tIns="68569" rIns="68569" bIns="68569" anchor="t" anchorCtr="0">
            <a:noAutofit/>
          </a:bodyPr>
          <a:lstStyle/>
          <a:p>
            <a:r>
              <a:rPr lang="ru-RU" sz="1050" dirty="0"/>
              <a:t> </a:t>
            </a:r>
            <a:r>
              <a:rPr lang="en-US" sz="1050" dirty="0" smtClean="0"/>
              <a:t>       </a:t>
            </a:r>
            <a:r>
              <a:rPr lang="en-US" sz="1050" dirty="0" err="1" smtClean="0"/>
              <a:t>Gatys</a:t>
            </a:r>
            <a:r>
              <a:rPr lang="en-US" sz="1050" dirty="0" smtClean="0"/>
              <a:t> </a:t>
            </a:r>
            <a:r>
              <a:rPr lang="en-US" sz="1050" dirty="0"/>
              <a:t>et. al.</a:t>
            </a:r>
          </a:p>
          <a:p>
            <a:r>
              <a:rPr lang="en-US" sz="1050" dirty="0"/>
              <a:t>           (90 sec.)</a:t>
            </a:r>
            <a:endParaRPr lang="en-US" sz="1050" dirty="0" smtClean="0"/>
          </a:p>
        </p:txBody>
      </p:sp>
      <p:sp>
        <p:nvSpPr>
          <p:cNvPr id="11" name="Shape 168"/>
          <p:cNvSpPr txBox="1"/>
          <p:nvPr/>
        </p:nvSpPr>
        <p:spPr>
          <a:xfrm>
            <a:off x="4599102" y="3362417"/>
            <a:ext cx="1557408" cy="244383"/>
          </a:xfrm>
          <a:prstGeom prst="rect">
            <a:avLst/>
          </a:prstGeom>
          <a:noFill/>
          <a:ln>
            <a:noFill/>
          </a:ln>
        </p:spPr>
        <p:txBody>
          <a:bodyPr lIns="68569" tIns="68569" rIns="68569" bIns="68569" anchor="t" anchorCtr="0">
            <a:noAutofit/>
          </a:bodyPr>
          <a:lstStyle/>
          <a:p>
            <a:r>
              <a:rPr lang="en-US" sz="1050" dirty="0"/>
              <a:t> </a:t>
            </a:r>
            <a:r>
              <a:rPr lang="en-US" sz="1050" dirty="0" smtClean="0"/>
              <a:t>             Ours</a:t>
            </a:r>
            <a:endParaRPr lang="en-US" sz="1050" dirty="0"/>
          </a:p>
          <a:p>
            <a:r>
              <a:rPr lang="en-US" sz="1050" dirty="0"/>
              <a:t>           (0.06 sec.)</a:t>
            </a:r>
            <a:endParaRPr lang="en-US" sz="1050" dirty="0" smtClean="0"/>
          </a:p>
        </p:txBody>
      </p:sp>
    </p:spTree>
    <p:extLst>
      <p:ext uri="{BB962C8B-B14F-4D97-AF65-F5344CB8AC3E}">
        <p14:creationId xmlns:p14="http://schemas.microsoft.com/office/powerpoint/2010/main" val="203098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166" name="Shape 166"/>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Qualitative evaluation: </a:t>
            </a:r>
            <a:r>
              <a:rPr lang="en" dirty="0"/>
              <a:t>textures</a:t>
            </a:r>
          </a:p>
        </p:txBody>
      </p:sp>
      <p:sp>
        <p:nvSpPr>
          <p:cNvPr id="3" name="Date Placeholder 2"/>
          <p:cNvSpPr>
            <a:spLocks noGrp="1"/>
          </p:cNvSpPr>
          <p:nvPr>
            <p:ph type="dt" sz="half" idx="10"/>
          </p:nvPr>
        </p:nvSpPr>
        <p:spPr/>
        <p:txBody>
          <a:bodyPr/>
          <a:lstStyle/>
          <a:p>
            <a:fld id="{E03F5E70-615D-4D58-9719-FAA5450513D8}" type="datetime1">
              <a:rPr lang="en-US" smtClean="0"/>
              <a:t>10/5/2016</a:t>
            </a:fld>
            <a:endParaRPr lang="en-US" dirty="0"/>
          </a:p>
        </p:txBody>
      </p:sp>
      <p:sp>
        <p:nvSpPr>
          <p:cNvPr id="4" name="Footer Placeholder 3"/>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26</a:t>
            </a:fld>
            <a:endParaRPr lang="en" sz="750">
              <a:solidFill>
                <a:schemeClr val="lt2"/>
              </a:solidFill>
              <a:latin typeface="Roboto"/>
              <a:ea typeface="Roboto"/>
              <a:cs typeface="Roboto"/>
              <a:sym typeface="Roboto"/>
            </a:endParaRPr>
          </a:p>
        </p:txBody>
      </p:sp>
      <p:pic>
        <p:nvPicPr>
          <p:cNvPr id="167" name="Shape 167"/>
          <p:cNvPicPr preferRelativeResize="0"/>
          <p:nvPr/>
        </p:nvPicPr>
        <p:blipFill>
          <a:blip r:embed="rId3">
            <a:extLst>
              <a:ext uri="{28A0092B-C50C-407E-A947-70E740481C1C}">
                <a14:useLocalDpi xmlns:a14="http://schemas.microsoft.com/office/drawing/2010/main" val="0"/>
              </a:ext>
            </a:extLst>
          </a:blip>
          <a:stretch>
            <a:fillRect/>
          </a:stretch>
        </p:blipFill>
        <p:spPr>
          <a:xfrm>
            <a:off x="270479" y="1023462"/>
            <a:ext cx="6313625" cy="3136705"/>
          </a:xfrm>
          <a:prstGeom prst="rect">
            <a:avLst/>
          </a:prstGeom>
          <a:noFill/>
          <a:ln>
            <a:noFill/>
          </a:ln>
        </p:spPr>
      </p:pic>
      <p:sp>
        <p:nvSpPr>
          <p:cNvPr id="168" name="Shape 168"/>
          <p:cNvSpPr txBox="1"/>
          <p:nvPr/>
        </p:nvSpPr>
        <p:spPr>
          <a:xfrm>
            <a:off x="264295" y="4118287"/>
            <a:ext cx="6313625" cy="115649"/>
          </a:xfrm>
          <a:prstGeom prst="rect">
            <a:avLst/>
          </a:prstGeom>
          <a:noFill/>
          <a:ln>
            <a:noFill/>
          </a:ln>
        </p:spPr>
        <p:txBody>
          <a:bodyPr lIns="68569" tIns="68569" rIns="68569" bIns="68569" anchor="t" anchorCtr="0">
            <a:noAutofit/>
          </a:bodyPr>
          <a:lstStyle/>
          <a:p>
            <a:r>
              <a:rPr lang="en" sz="1050" dirty="0"/>
              <a:t>     </a:t>
            </a:r>
            <a:r>
              <a:rPr lang="en" sz="1050" dirty="0" smtClean="0"/>
              <a:t> </a:t>
            </a:r>
            <a:r>
              <a:rPr lang="en-US" sz="1050" dirty="0" smtClean="0"/>
              <a:t>Texture</a:t>
            </a:r>
            <a:r>
              <a:rPr lang="en" sz="1050" dirty="0" smtClean="0"/>
              <a:t>               Gatys et. al.             </a:t>
            </a:r>
            <a:r>
              <a:rPr lang="en" sz="1050" dirty="0"/>
              <a:t>Ours </a:t>
            </a:r>
            <a:r>
              <a:rPr lang="en" sz="1050" dirty="0" smtClean="0"/>
              <a:t>                   </a:t>
            </a:r>
            <a:r>
              <a:rPr lang="en-US" sz="1050" dirty="0" smtClean="0"/>
              <a:t>Texture</a:t>
            </a:r>
            <a:r>
              <a:rPr lang="en" sz="1050" dirty="0" smtClean="0"/>
              <a:t>             Gatys et. al.               Ours</a:t>
            </a:r>
          </a:p>
          <a:p>
            <a:r>
              <a:rPr lang="en" sz="1050" dirty="0"/>
              <a:t> </a:t>
            </a:r>
            <a:r>
              <a:rPr lang="en" sz="1050" dirty="0" smtClean="0"/>
              <a:t>                                 (90 sec.)             (0.06 sec.)                                          (90 sec.)               (0.06 </a:t>
            </a:r>
            <a:r>
              <a:rPr lang="en" sz="1050" dirty="0"/>
              <a:t>sec.)</a:t>
            </a:r>
            <a:r>
              <a:rPr lang="en" sz="1050" dirty="0" smtClean="0"/>
              <a:t>   </a:t>
            </a:r>
            <a:endParaRPr lang="en" sz="1050" dirty="0"/>
          </a:p>
        </p:txBody>
      </p:sp>
    </p:spTree>
    <p:extLst>
      <p:ext uri="{BB962C8B-B14F-4D97-AF65-F5344CB8AC3E}">
        <p14:creationId xmlns:p14="http://schemas.microsoft.com/office/powerpoint/2010/main" val="19669168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prstGeom prst="rect">
            <a:avLst/>
          </a:prstGeom>
        </p:spPr>
        <p:txBody>
          <a:bodyPr vert="horz" lIns="68569" tIns="68569" rIns="68569" bIns="68569" rtlCol="0" anchor="b" anchorCtr="0">
            <a:noAutofit/>
          </a:bodyPr>
          <a:lstStyle/>
          <a:p>
            <a:r>
              <a:rPr lang="en" dirty="0"/>
              <a:t>Qualitative results: </a:t>
            </a:r>
            <a:r>
              <a:rPr lang="en" dirty="0" smtClean="0"/>
              <a:t>stylization</a:t>
            </a:r>
            <a:endParaRPr lang="en" dirty="0"/>
          </a:p>
        </p:txBody>
      </p:sp>
      <p:sp>
        <p:nvSpPr>
          <p:cNvPr id="2" name="Date Placeholder 1"/>
          <p:cNvSpPr>
            <a:spLocks noGrp="1"/>
          </p:cNvSpPr>
          <p:nvPr>
            <p:ph type="dt" sz="half" idx="10"/>
          </p:nvPr>
        </p:nvSpPr>
        <p:spPr/>
        <p:txBody>
          <a:bodyPr/>
          <a:lstStyle/>
          <a:p>
            <a:fld id="{A5C0AE38-D780-4B8B-95C9-A8E7AB2C8D46}"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27</a:t>
            </a:fld>
            <a:endParaRPr lang="en" sz="750">
              <a:solidFill>
                <a:schemeClr val="lt2"/>
              </a:solidFill>
              <a:latin typeface="Roboto"/>
              <a:ea typeface="Roboto"/>
              <a:cs typeface="Roboto"/>
              <a:sym typeface="Robot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94" y="887194"/>
            <a:ext cx="1572114" cy="15721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5196" y="890241"/>
            <a:ext cx="1566020" cy="15660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8580" y="890241"/>
            <a:ext cx="1571817" cy="157181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7977" y="890241"/>
            <a:ext cx="1571818" cy="1571818"/>
          </a:xfrm>
          <a:prstGeom prst="rect">
            <a:avLst/>
          </a:prstGeom>
        </p:spPr>
      </p:pic>
      <p:sp>
        <p:nvSpPr>
          <p:cNvPr id="13" name="Shape 168"/>
          <p:cNvSpPr txBox="1"/>
          <p:nvPr/>
        </p:nvSpPr>
        <p:spPr>
          <a:xfrm>
            <a:off x="223825" y="2462059"/>
            <a:ext cx="1557408" cy="515176"/>
          </a:xfrm>
          <a:prstGeom prst="rect">
            <a:avLst/>
          </a:prstGeom>
          <a:noFill/>
          <a:ln>
            <a:noFill/>
          </a:ln>
        </p:spPr>
        <p:txBody>
          <a:bodyPr lIns="68569" tIns="68569" rIns="68569" bIns="68569" anchor="ctr" anchorCtr="0">
            <a:noAutofit/>
          </a:bodyPr>
          <a:lstStyle/>
          <a:p>
            <a:r>
              <a:rPr lang="en" sz="1050" dirty="0"/>
              <a:t>     </a:t>
            </a:r>
            <a:r>
              <a:rPr lang="en" sz="1050" dirty="0" smtClean="0"/>
              <a:t> </a:t>
            </a:r>
            <a:r>
              <a:rPr lang="ru-RU" sz="1050" dirty="0" smtClean="0"/>
              <a:t>    </a:t>
            </a:r>
            <a:r>
              <a:rPr lang="en-US" sz="1050" dirty="0" smtClean="0"/>
              <a:t> Content</a:t>
            </a:r>
            <a:endParaRPr lang="en" sz="1050" dirty="0"/>
          </a:p>
        </p:txBody>
      </p:sp>
      <p:sp>
        <p:nvSpPr>
          <p:cNvPr id="14" name="Shape 168"/>
          <p:cNvSpPr txBox="1"/>
          <p:nvPr/>
        </p:nvSpPr>
        <p:spPr>
          <a:xfrm>
            <a:off x="1820018" y="2459309"/>
            <a:ext cx="1656792" cy="517926"/>
          </a:xfrm>
          <a:prstGeom prst="rect">
            <a:avLst/>
          </a:prstGeom>
          <a:noFill/>
          <a:ln>
            <a:noFill/>
          </a:ln>
        </p:spPr>
        <p:txBody>
          <a:bodyPr lIns="68569" tIns="68569" rIns="68569" bIns="68569" anchor="ctr" anchorCtr="0">
            <a:noAutofit/>
          </a:bodyPr>
          <a:lstStyle/>
          <a:p>
            <a:r>
              <a:rPr lang="en" sz="1050" dirty="0"/>
              <a:t>   </a:t>
            </a:r>
            <a:r>
              <a:rPr lang="en" sz="1050" dirty="0" smtClean="0"/>
              <a:t>              </a:t>
            </a:r>
            <a:r>
              <a:rPr lang="en-US" sz="1050" dirty="0" smtClean="0"/>
              <a:t>Ours</a:t>
            </a:r>
          </a:p>
          <a:p>
            <a:r>
              <a:rPr lang="en-US" sz="1050" dirty="0" smtClean="0"/>
              <a:t>            (</a:t>
            </a:r>
            <a:r>
              <a:rPr lang="en-US" sz="1050" dirty="0"/>
              <a:t>0.06 sec</a:t>
            </a:r>
            <a:r>
              <a:rPr lang="en-US" sz="1050" dirty="0" smtClean="0"/>
              <a:t>.)</a:t>
            </a:r>
          </a:p>
        </p:txBody>
      </p:sp>
      <p:sp>
        <p:nvSpPr>
          <p:cNvPr id="15" name="Shape 168"/>
          <p:cNvSpPr txBox="1"/>
          <p:nvPr/>
        </p:nvSpPr>
        <p:spPr>
          <a:xfrm>
            <a:off x="3449927" y="2426434"/>
            <a:ext cx="1666771" cy="181242"/>
          </a:xfrm>
          <a:prstGeom prst="rect">
            <a:avLst/>
          </a:prstGeom>
          <a:noFill/>
          <a:ln>
            <a:noFill/>
          </a:ln>
        </p:spPr>
        <p:txBody>
          <a:bodyPr lIns="68569" tIns="68569" rIns="68569" bIns="68569" anchor="t" anchorCtr="0">
            <a:noAutofit/>
          </a:bodyPr>
          <a:lstStyle/>
          <a:p>
            <a:pPr algn="ctr"/>
            <a:endParaRPr lang="en-US" sz="1050" dirty="0" smtClean="0"/>
          </a:p>
        </p:txBody>
      </p:sp>
      <p:sp>
        <p:nvSpPr>
          <p:cNvPr id="16" name="Shape 168"/>
          <p:cNvSpPr txBox="1"/>
          <p:nvPr/>
        </p:nvSpPr>
        <p:spPr>
          <a:xfrm>
            <a:off x="4976584" y="2467052"/>
            <a:ext cx="1666771" cy="510183"/>
          </a:xfrm>
          <a:prstGeom prst="rect">
            <a:avLst/>
          </a:prstGeom>
          <a:noFill/>
          <a:ln>
            <a:noFill/>
          </a:ln>
        </p:spPr>
        <p:txBody>
          <a:bodyPr lIns="68569" tIns="68569" rIns="68569" bIns="68569" anchor="ctr" anchorCtr="0">
            <a:noAutofit/>
          </a:bodyPr>
          <a:lstStyle/>
          <a:p>
            <a:pPr algn="ctr"/>
            <a:r>
              <a:rPr lang="en-US" sz="1050" dirty="0" smtClean="0"/>
              <a:t>Style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94" y="2977235"/>
            <a:ext cx="1572114" cy="1572114"/>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5196" y="2981373"/>
            <a:ext cx="1566020" cy="1563838"/>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6060" y="2981373"/>
            <a:ext cx="1563838" cy="1563838"/>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37977" y="2977235"/>
            <a:ext cx="1572114" cy="1572114"/>
          </a:xfrm>
          <a:prstGeom prst="rect">
            <a:avLst/>
          </a:prstGeom>
        </p:spPr>
      </p:pic>
      <p:sp>
        <p:nvSpPr>
          <p:cNvPr id="29" name="Shape 168"/>
          <p:cNvSpPr txBox="1"/>
          <p:nvPr/>
        </p:nvSpPr>
        <p:spPr>
          <a:xfrm>
            <a:off x="3364646" y="2462394"/>
            <a:ext cx="1656792" cy="517926"/>
          </a:xfrm>
          <a:prstGeom prst="rect">
            <a:avLst/>
          </a:prstGeom>
          <a:noFill/>
          <a:ln>
            <a:noFill/>
          </a:ln>
        </p:spPr>
        <p:txBody>
          <a:bodyPr lIns="68569" tIns="68569" rIns="68569" bIns="68569" anchor="ctr" anchorCtr="0">
            <a:noAutofit/>
          </a:bodyPr>
          <a:lstStyle/>
          <a:p>
            <a:r>
              <a:rPr lang="en" sz="1050" dirty="0"/>
              <a:t>   </a:t>
            </a:r>
            <a:r>
              <a:rPr lang="en" sz="1050" dirty="0" smtClean="0"/>
              <a:t>          </a:t>
            </a:r>
            <a:r>
              <a:rPr lang="en-US" sz="1050" dirty="0" err="1" smtClean="0"/>
              <a:t>Gatys</a:t>
            </a:r>
            <a:r>
              <a:rPr lang="en-US" sz="1050" dirty="0" smtClean="0"/>
              <a:t> </a:t>
            </a:r>
            <a:r>
              <a:rPr lang="en-US" sz="1050" dirty="0"/>
              <a:t>et. al.</a:t>
            </a:r>
          </a:p>
          <a:p>
            <a:pPr algn="ctr"/>
            <a:r>
              <a:rPr lang="en-US" sz="1050" dirty="0" smtClean="0"/>
              <a:t>   (</a:t>
            </a:r>
            <a:r>
              <a:rPr lang="en-US" sz="1050" dirty="0"/>
              <a:t>90 sec.)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prstGeom prst="rect">
            <a:avLst/>
          </a:prstGeom>
        </p:spPr>
        <p:txBody>
          <a:bodyPr vert="horz" lIns="68569" tIns="68569" rIns="68569" bIns="68569" rtlCol="0" anchor="b" anchorCtr="0">
            <a:noAutofit/>
          </a:bodyPr>
          <a:lstStyle/>
          <a:p>
            <a:r>
              <a:rPr lang="en" dirty="0"/>
              <a:t>Qualitative results: </a:t>
            </a:r>
            <a:r>
              <a:rPr lang="en" dirty="0" smtClean="0"/>
              <a:t>stylization</a:t>
            </a:r>
            <a:endParaRPr lang="en" dirty="0"/>
          </a:p>
        </p:txBody>
      </p:sp>
      <p:sp>
        <p:nvSpPr>
          <p:cNvPr id="2" name="Date Placeholder 1"/>
          <p:cNvSpPr>
            <a:spLocks noGrp="1"/>
          </p:cNvSpPr>
          <p:nvPr>
            <p:ph type="dt" sz="half" idx="10"/>
          </p:nvPr>
        </p:nvSpPr>
        <p:spPr/>
        <p:txBody>
          <a:bodyPr/>
          <a:lstStyle/>
          <a:p>
            <a:fld id="{DFD8847E-8F9D-494A-B61C-46EB46504CA5}"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28</a:t>
            </a:fld>
            <a:endParaRPr lang="en" sz="750">
              <a:solidFill>
                <a:schemeClr val="lt2"/>
              </a:solidFill>
              <a:latin typeface="Roboto"/>
              <a:ea typeface="Roboto"/>
              <a:cs typeface="Roboto"/>
              <a:sym typeface="Robot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72" y="943166"/>
            <a:ext cx="3337492" cy="175218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777" y="948879"/>
            <a:ext cx="2316419" cy="168841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6886" y="2745809"/>
            <a:ext cx="3356134" cy="176000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72" y="2745809"/>
            <a:ext cx="3337492" cy="1760004"/>
          </a:xfrm>
          <a:prstGeom prst="rect">
            <a:avLst/>
          </a:prstGeom>
        </p:spPr>
      </p:pic>
      <p:sp>
        <p:nvSpPr>
          <p:cNvPr id="13" name="Shape 168"/>
          <p:cNvSpPr txBox="1"/>
          <p:nvPr/>
        </p:nvSpPr>
        <p:spPr>
          <a:xfrm>
            <a:off x="94572" y="675517"/>
            <a:ext cx="3334428" cy="181910"/>
          </a:xfrm>
          <a:prstGeom prst="rect">
            <a:avLst/>
          </a:prstGeom>
          <a:noFill/>
          <a:ln>
            <a:noFill/>
          </a:ln>
        </p:spPr>
        <p:txBody>
          <a:bodyPr lIns="68569" tIns="68569" rIns="68569" bIns="68569" anchor="t" anchorCtr="0">
            <a:noAutofit/>
          </a:bodyPr>
          <a:lstStyle/>
          <a:p>
            <a:pPr algn="ctr"/>
            <a:r>
              <a:rPr lang="en-US" sz="1050" dirty="0" smtClean="0"/>
              <a:t>Content</a:t>
            </a:r>
            <a:endParaRPr lang="en" sz="1050" dirty="0"/>
          </a:p>
        </p:txBody>
      </p:sp>
      <p:sp>
        <p:nvSpPr>
          <p:cNvPr id="14" name="Shape 168"/>
          <p:cNvSpPr txBox="1"/>
          <p:nvPr/>
        </p:nvSpPr>
        <p:spPr>
          <a:xfrm>
            <a:off x="94572" y="4459992"/>
            <a:ext cx="3334428" cy="181910"/>
          </a:xfrm>
          <a:prstGeom prst="rect">
            <a:avLst/>
          </a:prstGeom>
          <a:noFill/>
          <a:ln>
            <a:noFill/>
          </a:ln>
        </p:spPr>
        <p:txBody>
          <a:bodyPr lIns="68569" tIns="68569" rIns="68569" bIns="68569" anchor="t" anchorCtr="0">
            <a:noAutofit/>
          </a:bodyPr>
          <a:lstStyle/>
          <a:p>
            <a:pPr algn="ctr"/>
            <a:r>
              <a:rPr lang="en-US" sz="1050" dirty="0" smtClean="0"/>
              <a:t>Ours</a:t>
            </a:r>
          </a:p>
        </p:txBody>
      </p:sp>
      <p:sp>
        <p:nvSpPr>
          <p:cNvPr id="15" name="Shape 168"/>
          <p:cNvSpPr txBox="1"/>
          <p:nvPr/>
        </p:nvSpPr>
        <p:spPr>
          <a:xfrm>
            <a:off x="3456886" y="4460541"/>
            <a:ext cx="3356135" cy="181242"/>
          </a:xfrm>
          <a:prstGeom prst="rect">
            <a:avLst/>
          </a:prstGeom>
          <a:noFill/>
          <a:ln>
            <a:noFill/>
          </a:ln>
        </p:spPr>
        <p:txBody>
          <a:bodyPr lIns="68569" tIns="68569" rIns="68569" bIns="68569" anchor="t" anchorCtr="0">
            <a:noAutofit/>
          </a:bodyPr>
          <a:lstStyle/>
          <a:p>
            <a:pPr algn="ctr"/>
            <a:r>
              <a:rPr lang="en-US" sz="1050" dirty="0" err="1" smtClean="0"/>
              <a:t>Gatys</a:t>
            </a:r>
            <a:r>
              <a:rPr lang="en-US" sz="1050" dirty="0" smtClean="0"/>
              <a:t> et. </a:t>
            </a:r>
            <a:r>
              <a:rPr lang="en-US" sz="1050" dirty="0"/>
              <a:t>a</a:t>
            </a:r>
            <a:r>
              <a:rPr lang="en-US" sz="1050" dirty="0" smtClean="0"/>
              <a:t>l.</a:t>
            </a:r>
          </a:p>
        </p:txBody>
      </p:sp>
      <p:sp>
        <p:nvSpPr>
          <p:cNvPr id="16" name="Shape 168"/>
          <p:cNvSpPr txBox="1"/>
          <p:nvPr/>
        </p:nvSpPr>
        <p:spPr>
          <a:xfrm>
            <a:off x="4301567" y="677063"/>
            <a:ext cx="1666771" cy="244383"/>
          </a:xfrm>
          <a:prstGeom prst="rect">
            <a:avLst/>
          </a:prstGeom>
          <a:noFill/>
          <a:ln>
            <a:noFill/>
          </a:ln>
        </p:spPr>
        <p:txBody>
          <a:bodyPr lIns="68569" tIns="68569" rIns="68569" bIns="68569" anchor="t" anchorCtr="0">
            <a:noAutofit/>
          </a:bodyPr>
          <a:lstStyle/>
          <a:p>
            <a:pPr algn="ctr"/>
            <a:r>
              <a:rPr lang="en-US" sz="1050" dirty="0" smtClean="0"/>
              <a:t>Style</a:t>
            </a:r>
          </a:p>
        </p:txBody>
      </p:sp>
    </p:spTree>
    <p:extLst>
      <p:ext uri="{BB962C8B-B14F-4D97-AF65-F5344CB8AC3E}">
        <p14:creationId xmlns:p14="http://schemas.microsoft.com/office/powerpoint/2010/main" val="138783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p:txBody>
      </p:sp>
      <p:sp>
        <p:nvSpPr>
          <p:cNvPr id="153" name="Shape 153"/>
          <p:cNvSpPr txBox="1">
            <a:spLocks noGrp="1"/>
          </p:cNvSpPr>
          <p:nvPr>
            <p:ph type="title"/>
          </p:nvPr>
        </p:nvSpPr>
        <p:spPr>
          <a:prstGeom prst="rect">
            <a:avLst/>
          </a:prstGeom>
        </p:spPr>
        <p:txBody>
          <a:bodyPr vert="horz" lIns="68569" tIns="68569" rIns="68569" bIns="68569" rtlCol="0" anchor="b" anchorCtr="0">
            <a:noAutofit/>
          </a:bodyPr>
          <a:lstStyle/>
          <a:p>
            <a:r>
              <a:rPr lang="en" dirty="0"/>
              <a:t>Generator </a:t>
            </a:r>
            <a:r>
              <a:rPr lang="en" dirty="0" smtClean="0"/>
              <a:t>network</a:t>
            </a:r>
            <a:endParaRPr lang="en" dirty="0"/>
          </a:p>
        </p:txBody>
      </p:sp>
      <p:sp>
        <p:nvSpPr>
          <p:cNvPr id="3" name="Date Placeholder 2"/>
          <p:cNvSpPr>
            <a:spLocks noGrp="1"/>
          </p:cNvSpPr>
          <p:nvPr>
            <p:ph type="dt" sz="half" idx="10"/>
          </p:nvPr>
        </p:nvSpPr>
        <p:spPr/>
        <p:txBody>
          <a:bodyPr/>
          <a:lstStyle/>
          <a:p>
            <a:fld id="{327530C3-E2BD-440D-87E0-8211CA4A3409}" type="datetime1">
              <a:rPr lang="en-US" smtClean="0"/>
              <a:t>10/5/2016</a:t>
            </a:fld>
            <a:endParaRPr lang="en-US" dirty="0"/>
          </a:p>
        </p:txBody>
      </p:sp>
      <p:sp>
        <p:nvSpPr>
          <p:cNvPr id="4" name="Footer Placeholder 3"/>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29</a:t>
            </a:fld>
            <a:endParaRPr lang="en" sz="750">
              <a:solidFill>
                <a:schemeClr val="lt2"/>
              </a:solidFill>
              <a:latin typeface="Roboto"/>
              <a:ea typeface="Roboto"/>
              <a:cs typeface="Roboto"/>
              <a:sym typeface="Roboto"/>
            </a:endParaRPr>
          </a:p>
        </p:txBody>
      </p:sp>
      <p:sp>
        <p:nvSpPr>
          <p:cNvPr id="9" name="Shape 174"/>
          <p:cNvSpPr txBox="1">
            <a:spLocks/>
          </p:cNvSpPr>
          <p:nvPr/>
        </p:nvSpPr>
        <p:spPr bwMode="auto">
          <a:xfrm>
            <a:off x="169816" y="717370"/>
            <a:ext cx="6570617" cy="3794522"/>
          </a:xfrm>
          <a:prstGeom prst="rect">
            <a:avLst/>
          </a:prstGeom>
          <a:noFill/>
          <a:ln w="9525">
            <a:noFill/>
            <a:miter lim="800000"/>
            <a:headEnd/>
            <a:tailEnd/>
          </a:ln>
        </p:spPr>
        <p:txBody>
          <a:bodyPr vert="horz" wrap="square" lIns="68569" tIns="68569" rIns="68569" bIns="68569" numCol="1" rtlCol="0" anchor="t" anchorCtr="0" compatLnSpc="1">
            <a:prstTxWarp prst="textNoShape">
              <a:avLst/>
            </a:prstTxWarp>
            <a:noAutofit/>
          </a:bodyPr>
          <a:lstStyle>
            <a:lvl1pPr marL="257175" indent="-257175" algn="l" rtl="0" eaLnBrk="1" fontAlgn="base" hangingPunct="1">
              <a:spcBef>
                <a:spcPct val="20000"/>
              </a:spcBef>
              <a:spcAft>
                <a:spcPct val="0"/>
              </a:spcAft>
              <a:buSzPct val="60000"/>
              <a:buFontTx/>
              <a:buBlip>
                <a:blip r:embed="rId3"/>
              </a:buBlip>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SzPct val="60000"/>
              <a:buFontTx/>
              <a:buBlip>
                <a:blip r:embed="rId4"/>
              </a:buBlip>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 sz="1800" dirty="0" smtClean="0"/>
              <a:t>Works good with any fully convolutional architectures.</a:t>
            </a:r>
          </a:p>
          <a:p>
            <a:pPr>
              <a:buFont typeface="Arial" panose="020B0604020202020204" pitchFamily="34" charset="0"/>
              <a:buChar char="•"/>
            </a:pPr>
            <a:r>
              <a:rPr lang="en" sz="1800" dirty="0" smtClean="0"/>
              <a:t>Use </a:t>
            </a:r>
            <a:r>
              <a:rPr lang="en" sz="1800" i="1" dirty="0" smtClean="0"/>
              <a:t>Instance normalization</a:t>
            </a:r>
            <a:r>
              <a:rPr lang="en" sz="1800" dirty="0" smtClean="0"/>
              <a:t> instead of Batch Normalization. </a:t>
            </a:r>
            <a:endParaRPr lang="en" sz="18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673" y="1535771"/>
            <a:ext cx="5048174" cy="30588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26499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idx="1"/>
          </p:nvPr>
        </p:nvSpPr>
        <p:spPr>
          <a:prstGeom prst="rect">
            <a:avLst/>
          </a:prstGeom>
        </p:spPr>
        <p:txBody>
          <a:bodyPr vert="horz" lIns="68569" tIns="68569" rIns="68569" bIns="68569" rtlCol="0" anchor="t" anchorCtr="0">
            <a:noAutofit/>
          </a:bodyPr>
          <a:lstStyle/>
          <a:p>
            <a:pPr>
              <a:buFont typeface="Arial" panose="020B0604020202020204" pitchFamily="34" charset="0"/>
              <a:buChar char="•"/>
            </a:pPr>
            <a:r>
              <a:rPr lang="en-US" sz="2000" dirty="0" smtClean="0"/>
              <a:t>Consist of repeated</a:t>
            </a:r>
          </a:p>
          <a:p>
            <a:pPr lvl="1">
              <a:buFont typeface="Arial" panose="020B0604020202020204" pitchFamily="34" charset="0"/>
              <a:buChar char="•"/>
            </a:pPr>
            <a:r>
              <a:rPr lang="en-US" sz="1600" dirty="0" smtClean="0"/>
              <a:t>Convolutions</a:t>
            </a:r>
          </a:p>
          <a:p>
            <a:pPr lvl="1">
              <a:buFont typeface="Arial" panose="020B0604020202020204" pitchFamily="34" charset="0"/>
              <a:buChar char="•"/>
            </a:pPr>
            <a:r>
              <a:rPr lang="en-US" sz="1600" dirty="0" err="1" smtClean="0"/>
              <a:t>ReLU</a:t>
            </a:r>
            <a:endParaRPr lang="en-US" sz="1600" dirty="0" smtClean="0"/>
          </a:p>
          <a:p>
            <a:pPr lvl="1">
              <a:buFont typeface="Arial" panose="020B0604020202020204" pitchFamily="34" charset="0"/>
              <a:buChar char="•"/>
            </a:pPr>
            <a:r>
              <a:rPr lang="en-US" sz="1600" dirty="0" err="1" smtClean="0"/>
              <a:t>MaxPool</a:t>
            </a:r>
            <a:r>
              <a:rPr lang="en-US" sz="1600" dirty="0" smtClean="0"/>
              <a:t> </a:t>
            </a:r>
          </a:p>
          <a:p>
            <a:pPr marL="342900" lvl="1" indent="0">
              <a:buNone/>
            </a:pPr>
            <a:r>
              <a:rPr lang="en-US" sz="1600" dirty="0"/>
              <a:t>+</a:t>
            </a:r>
            <a:endParaRPr lang="en-US" sz="1600" dirty="0" smtClean="0"/>
          </a:p>
          <a:p>
            <a:pPr lvl="1">
              <a:buFont typeface="Arial" panose="020B0604020202020204" pitchFamily="34" charset="0"/>
              <a:buChar char="•"/>
            </a:pPr>
            <a:r>
              <a:rPr lang="en-US" sz="1600" dirty="0" smtClean="0"/>
              <a:t>FC + </a:t>
            </a:r>
            <a:r>
              <a:rPr lang="en-US" sz="1600" dirty="0" err="1" smtClean="0"/>
              <a:t>Softmax</a:t>
            </a:r>
            <a:r>
              <a:rPr lang="en-US" sz="1600" dirty="0" smtClean="0"/>
              <a:t> at the end</a:t>
            </a:r>
          </a:p>
          <a:p>
            <a:pPr>
              <a:lnSpc>
                <a:spcPct val="150000"/>
              </a:lnSpc>
              <a:buFont typeface="Arial" panose="020B0604020202020204" pitchFamily="34" charset="0"/>
              <a:buChar char="•"/>
            </a:pPr>
            <a:endParaRPr lang="en-US" dirty="0" smtClean="0"/>
          </a:p>
          <a:p>
            <a:pPr>
              <a:buFont typeface="Arial" panose="020B0604020202020204" pitchFamily="34" charset="0"/>
              <a:buChar char="•"/>
            </a:pPr>
            <a:r>
              <a:rPr lang="en-US" sz="2000" dirty="0" smtClean="0"/>
              <a:t>Activations (feature maps)</a:t>
            </a:r>
            <a:r>
              <a:rPr lang="en-US" dirty="0" smtClean="0"/>
              <a:t> </a:t>
            </a:r>
          </a:p>
          <a:p>
            <a:pPr lvl="1">
              <a:buFont typeface="Arial" panose="020B0604020202020204" pitchFamily="34" charset="0"/>
              <a:buChar char="•"/>
            </a:pPr>
            <a:r>
              <a:rPr lang="en-US" sz="1600" dirty="0" smtClean="0"/>
              <a:t>Tensor of size </a:t>
            </a:r>
            <a:r>
              <a:rPr lang="en-US" sz="1600" dirty="0" err="1" smtClean="0">
                <a:latin typeface="Consolas" panose="020B0609020204030204" pitchFamily="49" charset="0"/>
                <a:cs typeface="Consolas" panose="020B0609020204030204" pitchFamily="49" charset="0"/>
              </a:rPr>
              <a:t>CxWxH</a:t>
            </a:r>
            <a:endParaRPr sz="1600" dirty="0">
              <a:latin typeface="Consolas" panose="020B0609020204030204" pitchFamily="49" charset="0"/>
              <a:cs typeface="Consolas" panose="020B0609020204030204" pitchFamily="49" charset="0"/>
            </a:endParaRPr>
          </a:p>
          <a:p>
            <a:pPr>
              <a:buNone/>
            </a:pPr>
            <a:endParaRPr lang="en-US" dirty="0" smtClean="0"/>
          </a:p>
          <a:p>
            <a:pPr>
              <a:buNone/>
            </a:pPr>
            <a:endParaRPr dirty="0"/>
          </a:p>
        </p:txBody>
      </p:sp>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pPr>
              <a:buNone/>
            </a:pPr>
            <a:r>
              <a:rPr lang="en-US" dirty="0"/>
              <a:t>VGG</a:t>
            </a:r>
            <a:r>
              <a:rPr lang="ru-RU" dirty="0"/>
              <a:t>-</a:t>
            </a:r>
            <a:r>
              <a:rPr lang="en-US" dirty="0"/>
              <a:t>style </a:t>
            </a:r>
            <a:r>
              <a:rPr lang="en-US" dirty="0" smtClean="0"/>
              <a:t>networks</a:t>
            </a:r>
            <a:endParaRPr lang="en-US" dirty="0"/>
          </a:p>
        </p:txBody>
      </p:sp>
      <p:sp>
        <p:nvSpPr>
          <p:cNvPr id="2" name="Date Placeholder 1"/>
          <p:cNvSpPr>
            <a:spLocks noGrp="1"/>
          </p:cNvSpPr>
          <p:nvPr>
            <p:ph type="dt" sz="half" idx="10"/>
          </p:nvPr>
        </p:nvSpPr>
        <p:spPr/>
        <p:txBody>
          <a:bodyPr/>
          <a:lstStyle/>
          <a:p>
            <a:fld id="{A3A68996-F90D-4354-B77F-4E9207363670}"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3</a:t>
            </a:fld>
            <a:endParaRPr lang="en" sz="750" dirty="0">
              <a:solidFill>
                <a:schemeClr val="lt2"/>
              </a:solidFill>
              <a:latin typeface="Roboto"/>
              <a:ea typeface="Roboto"/>
              <a:cs typeface="Roboto"/>
              <a:sym typeface="Roboto"/>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541" y="721175"/>
            <a:ext cx="693230" cy="3952374"/>
          </a:xfrm>
          <a:prstGeom prst="rect">
            <a:avLst/>
          </a:prstGeom>
        </p:spPr>
      </p:pic>
      <p:sp>
        <p:nvSpPr>
          <p:cNvPr id="6" name="Cube 5"/>
          <p:cNvSpPr/>
          <p:nvPr/>
        </p:nvSpPr>
        <p:spPr>
          <a:xfrm>
            <a:off x="3895995" y="3389337"/>
            <a:ext cx="1129937" cy="875212"/>
          </a:xfrm>
          <a:prstGeom prst="cube">
            <a:avLst/>
          </a:prstGeom>
          <a:solidFill>
            <a:schemeClr val="bg1">
              <a:lumMod val="95000"/>
            </a:schemeClr>
          </a:solidFill>
          <a:ln w="12700">
            <a:solidFill>
              <a:schemeClr val="bg1">
                <a:lumMod val="50000"/>
              </a:schemeClr>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 y="4638558"/>
            <a:ext cx="3004456" cy="184666"/>
          </a:xfrm>
          <a:prstGeom prst="rect">
            <a:avLst/>
          </a:prstGeom>
          <a:noFill/>
        </p:spPr>
        <p:txBody>
          <a:bodyPr wrap="square" rtlCol="0">
            <a:spAutoFit/>
          </a:bodyPr>
          <a:lstStyle/>
          <a:p>
            <a:r>
              <a:rPr lang="en-US" sz="600" dirty="0" smtClean="0"/>
              <a:t>Image credit: </a:t>
            </a:r>
            <a:r>
              <a:rPr lang="en-US" sz="600" dirty="0">
                <a:hlinkClick r:id="rId4" tooltip="xavigiro"/>
              </a:rPr>
              <a:t>Xavier </a:t>
            </a:r>
            <a:r>
              <a:rPr lang="en-US" sz="600" dirty="0" err="1" smtClean="0">
                <a:hlinkClick r:id="rId4" tooltip="xavigiro"/>
              </a:rPr>
              <a:t>Giro</a:t>
            </a:r>
            <a:r>
              <a:rPr lang="en-US" sz="600" dirty="0" smtClean="0"/>
              <a:t>, </a:t>
            </a:r>
            <a:r>
              <a:rPr lang="en-US" sz="600" dirty="0" err="1" smtClean="0"/>
              <a:t>DeepFix</a:t>
            </a:r>
            <a:r>
              <a:rPr lang="en-US" sz="600" dirty="0" smtClean="0"/>
              <a:t> slides</a:t>
            </a:r>
            <a:endParaRPr lang="en-US" sz="600" dirty="0"/>
          </a:p>
        </p:txBody>
      </p:sp>
      <p:cxnSp>
        <p:nvCxnSpPr>
          <p:cNvPr id="9" name="Straight Arrow Connector 8"/>
          <p:cNvCxnSpPr/>
          <p:nvPr/>
        </p:nvCxnSpPr>
        <p:spPr>
          <a:xfrm flipH="1">
            <a:off x="4970417" y="1743891"/>
            <a:ext cx="764179" cy="1502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606163" y="3820412"/>
            <a:ext cx="204107" cy="276999"/>
          </a:xfrm>
          <a:prstGeom prst="rect">
            <a:avLst/>
          </a:prstGeom>
          <a:noFill/>
        </p:spPr>
        <p:txBody>
          <a:bodyPr wrap="square" rtlCol="0">
            <a:spAutoFit/>
          </a:bodyPr>
          <a:lstStyle/>
          <a:p>
            <a:r>
              <a:rPr lang="en-US" sz="1200" dirty="0" smtClean="0"/>
              <a:t>H</a:t>
            </a:r>
            <a:endParaRPr lang="en-US" sz="1200" dirty="0"/>
          </a:p>
        </p:txBody>
      </p:sp>
      <p:sp>
        <p:nvSpPr>
          <p:cNvPr id="15" name="TextBox 14"/>
          <p:cNvSpPr txBox="1"/>
          <p:nvPr/>
        </p:nvSpPr>
        <p:spPr>
          <a:xfrm>
            <a:off x="4220933" y="4256363"/>
            <a:ext cx="360863" cy="276999"/>
          </a:xfrm>
          <a:prstGeom prst="rect">
            <a:avLst/>
          </a:prstGeom>
          <a:noFill/>
        </p:spPr>
        <p:txBody>
          <a:bodyPr wrap="square" rtlCol="0">
            <a:spAutoFit/>
          </a:bodyPr>
          <a:lstStyle/>
          <a:p>
            <a:r>
              <a:rPr lang="en-US" sz="1200" dirty="0" smtClean="0"/>
              <a:t>W</a:t>
            </a:r>
            <a:endParaRPr lang="en-US" sz="1200" dirty="0"/>
          </a:p>
        </p:txBody>
      </p:sp>
      <p:sp>
        <p:nvSpPr>
          <p:cNvPr id="16" name="TextBox 15"/>
          <p:cNvSpPr txBox="1"/>
          <p:nvPr/>
        </p:nvSpPr>
        <p:spPr>
          <a:xfrm>
            <a:off x="4882240" y="4068625"/>
            <a:ext cx="204107" cy="276999"/>
          </a:xfrm>
          <a:prstGeom prst="rect">
            <a:avLst/>
          </a:prstGeom>
          <a:noFill/>
        </p:spPr>
        <p:txBody>
          <a:bodyPr wrap="square" rtlCol="0">
            <a:spAutoFit/>
          </a:bodyPr>
          <a:lstStyle/>
          <a:p>
            <a:r>
              <a:rPr lang="en-US" sz="1200" dirty="0" smtClean="0"/>
              <a:t>C</a:t>
            </a:r>
            <a:endParaRPr lang="en-US" sz="1200" dirty="0"/>
          </a:p>
        </p:txBody>
      </p:sp>
    </p:spTree>
    <p:extLst>
      <p:ext uri="{BB962C8B-B14F-4D97-AF65-F5344CB8AC3E}">
        <p14:creationId xmlns:p14="http://schemas.microsoft.com/office/powerpoint/2010/main" val="2367464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idx="1"/>
          </p:nvPr>
        </p:nvSpPr>
        <p:spPr>
          <a:prstGeom prst="rect">
            <a:avLst/>
          </a:prstGeom>
        </p:spPr>
        <p:txBody>
          <a:bodyPr vert="horz" lIns="68569" tIns="68569" rIns="68569" bIns="68569" rtlCol="0" anchor="t" anchorCtr="0">
            <a:noAutofit/>
          </a:bodyPr>
          <a:lstStyle/>
          <a:p>
            <a:pPr>
              <a:buNone/>
            </a:pPr>
            <a:endParaRPr dirty="0"/>
          </a:p>
          <a:p>
            <a:pPr>
              <a:buNone/>
            </a:pPr>
            <a:endParaRPr dirty="0"/>
          </a:p>
        </p:txBody>
      </p:sp>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endParaRPr lang="en" sz="2800" dirty="0"/>
          </a:p>
        </p:txBody>
      </p:sp>
      <p:sp>
        <p:nvSpPr>
          <p:cNvPr id="2" name="Date Placeholder 1"/>
          <p:cNvSpPr>
            <a:spLocks noGrp="1"/>
          </p:cNvSpPr>
          <p:nvPr>
            <p:ph type="dt" sz="half" idx="10"/>
          </p:nvPr>
        </p:nvSpPr>
        <p:spPr/>
        <p:txBody>
          <a:bodyPr/>
          <a:lstStyle/>
          <a:p>
            <a:fld id="{F85FFA9A-5585-49D5-B38C-2E8E741B8C29}"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30</a:t>
            </a:fld>
            <a:endParaRPr lang="en" sz="750" dirty="0">
              <a:solidFill>
                <a:schemeClr val="lt2"/>
              </a:solidFill>
              <a:latin typeface="Roboto"/>
              <a:ea typeface="Roboto"/>
              <a:cs typeface="Roboto"/>
              <a:sym typeface="Roboto"/>
            </a:endParaRPr>
          </a:p>
        </p:txBody>
      </p:sp>
      <p:sp>
        <p:nvSpPr>
          <p:cNvPr id="14" name="TextBox 13"/>
          <p:cNvSpPr txBox="1"/>
          <p:nvPr/>
        </p:nvSpPr>
        <p:spPr>
          <a:xfrm>
            <a:off x="228600" y="1981828"/>
            <a:ext cx="6286500" cy="1209562"/>
          </a:xfrm>
          <a:prstGeom prst="rect">
            <a:avLst/>
          </a:prstGeom>
          <a:noFill/>
        </p:spPr>
        <p:txBody>
          <a:bodyPr wrap="square" rtlCol="0">
            <a:spAutoFit/>
          </a:bodyPr>
          <a:lstStyle/>
          <a:p>
            <a:pPr algn="ctr">
              <a:lnSpc>
                <a:spcPct val="120000"/>
              </a:lnSpc>
              <a:spcBef>
                <a:spcPts val="900"/>
              </a:spcBef>
              <a:spcAft>
                <a:spcPts val="900"/>
              </a:spcAft>
              <a:buSzPct val="100000"/>
            </a:pPr>
            <a:r>
              <a:rPr lang="en-US" sz="2400" dirty="0" smtClean="0"/>
              <a:t>Was the technology used somewhere?</a:t>
            </a:r>
          </a:p>
          <a:p>
            <a:pPr algn="ctr">
              <a:lnSpc>
                <a:spcPct val="120000"/>
              </a:lnSpc>
              <a:spcBef>
                <a:spcPts val="900"/>
              </a:spcBef>
              <a:spcAft>
                <a:spcPts val="900"/>
              </a:spcAft>
              <a:buSzPct val="100000"/>
            </a:pPr>
            <a:r>
              <a:rPr lang="en-US" sz="2400" dirty="0" smtClean="0"/>
              <a:t>Yes! </a:t>
            </a:r>
          </a:p>
        </p:txBody>
      </p:sp>
    </p:spTree>
    <p:extLst>
      <p:ext uri="{BB962C8B-B14F-4D97-AF65-F5344CB8AC3E}">
        <p14:creationId xmlns:p14="http://schemas.microsoft.com/office/powerpoint/2010/main" val="3203568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5426" y="719043"/>
            <a:ext cx="4753660" cy="3794125"/>
          </a:xfrm>
        </p:spPr>
      </p:pic>
      <p:sp>
        <p:nvSpPr>
          <p:cNvPr id="173" name="Shape 173"/>
          <p:cNvSpPr txBox="1">
            <a:spLocks noGrp="1"/>
          </p:cNvSpPr>
          <p:nvPr>
            <p:ph type="title"/>
          </p:nvPr>
        </p:nvSpPr>
        <p:spPr>
          <a:prstGeom prst="rect">
            <a:avLst/>
          </a:prstGeom>
        </p:spPr>
        <p:txBody>
          <a:bodyPr vert="horz" lIns="68569" tIns="68569" rIns="68569" bIns="68569" rtlCol="0" anchor="b" anchorCtr="0">
            <a:noAutofit/>
          </a:bodyPr>
          <a:lstStyle/>
          <a:p>
            <a:pPr marL="0">
              <a:lnSpc>
                <a:spcPct val="120000"/>
              </a:lnSpc>
              <a:spcBef>
                <a:spcPts val="900"/>
              </a:spcBef>
              <a:spcAft>
                <a:spcPts val="300"/>
              </a:spcAft>
              <a:buSzPct val="100000"/>
            </a:pPr>
            <a:r>
              <a:rPr lang="en-US" dirty="0"/>
              <a:t>Online neural doodles: </a:t>
            </a:r>
            <a:r>
              <a:rPr lang="en-US" i="1" dirty="0"/>
              <a:t>likemo.net</a:t>
            </a:r>
          </a:p>
        </p:txBody>
      </p:sp>
      <p:sp>
        <p:nvSpPr>
          <p:cNvPr id="2" name="Date Placeholder 1"/>
          <p:cNvSpPr>
            <a:spLocks noGrp="1"/>
          </p:cNvSpPr>
          <p:nvPr>
            <p:ph type="dt" sz="half" idx="10"/>
          </p:nvPr>
        </p:nvSpPr>
        <p:spPr/>
        <p:txBody>
          <a:bodyPr/>
          <a:lstStyle/>
          <a:p>
            <a:fld id="{8184211D-C491-4E79-90B5-8BA84C3FF20F}"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31</a:t>
            </a:fld>
            <a:endParaRPr lang="en" sz="750">
              <a:solidFill>
                <a:schemeClr val="lt2"/>
              </a:solidFill>
              <a:latin typeface="Roboto"/>
              <a:ea typeface="Roboto"/>
              <a:cs typeface="Roboto"/>
              <a:sym typeface="Roboto"/>
            </a:endParaRPr>
          </a:p>
        </p:txBody>
      </p:sp>
      <p:sp>
        <p:nvSpPr>
          <p:cNvPr id="14" name="TextBox 13"/>
          <p:cNvSpPr txBox="1"/>
          <p:nvPr/>
        </p:nvSpPr>
        <p:spPr>
          <a:xfrm>
            <a:off x="1522130" y="4509888"/>
            <a:ext cx="4068773" cy="415498"/>
          </a:xfrm>
          <a:prstGeom prst="rect">
            <a:avLst/>
          </a:prstGeom>
          <a:noFill/>
        </p:spPr>
        <p:txBody>
          <a:bodyPr wrap="square" rtlCol="0">
            <a:spAutoFit/>
          </a:bodyPr>
          <a:lstStyle/>
          <a:p>
            <a:pPr algn="ctr"/>
            <a:r>
              <a:rPr lang="en-US" sz="700" dirty="0" smtClean="0"/>
              <a:t>GIF: prostheticknowledge-online-neural-doodle</a:t>
            </a:r>
          </a:p>
          <a:p>
            <a:pPr algn="ctr"/>
            <a:endParaRPr lang="en-US" sz="700" dirty="0"/>
          </a:p>
          <a:p>
            <a:pPr algn="ctr"/>
            <a:r>
              <a:rPr lang="en-US" sz="700" dirty="0" smtClean="0"/>
              <a:t>Code: github.com/</a:t>
            </a:r>
            <a:r>
              <a:rPr lang="en-US" sz="700" dirty="0" err="1" smtClean="0"/>
              <a:t>DmitryUlyanov</a:t>
            </a:r>
            <a:r>
              <a:rPr lang="en-US" sz="700" dirty="0" smtClean="0"/>
              <a:t>/online-neural-doodle</a:t>
            </a:r>
            <a:endParaRPr lang="en-US" sz="700" dirty="0"/>
          </a:p>
        </p:txBody>
      </p:sp>
    </p:spTree>
    <p:extLst>
      <p:ext uri="{BB962C8B-B14F-4D97-AF65-F5344CB8AC3E}">
        <p14:creationId xmlns:p14="http://schemas.microsoft.com/office/powerpoint/2010/main" val="6770543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Shape 174"/>
          <p:cNvSpPr txBox="1">
            <a:spLocks noGrp="1"/>
          </p:cNvSpPr>
          <p:nvPr>
            <p:ph idx="1"/>
          </p:nvPr>
        </p:nvSpPr>
        <p:spPr>
          <a:prstGeom prst="rect">
            <a:avLst/>
          </a:prstGeom>
        </p:spPr>
        <p:txBody>
          <a:bodyPr vert="horz" lIns="68569" tIns="68569" rIns="68569" bIns="68569" rtlCol="0" anchor="t" anchorCtr="0">
            <a:noAutofit/>
          </a:bodyPr>
          <a:lstStyle/>
          <a:p>
            <a:pPr>
              <a:buFont typeface="Arial" panose="020B0604020202020204" pitchFamily="34" charset="0"/>
              <a:buChar char="•"/>
            </a:pPr>
            <a:r>
              <a:rPr lang="en-US" sz="2000" dirty="0"/>
              <a:t>Made possible many stylization apps for mobile </a:t>
            </a:r>
            <a:r>
              <a:rPr lang="en-US" sz="2000" dirty="0" smtClean="0"/>
              <a:t>devices</a:t>
            </a:r>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smtClean="0"/>
          </a:p>
          <a:p>
            <a:pPr>
              <a:buNone/>
            </a:pPr>
            <a:endParaRPr lang="en" dirty="0"/>
          </a:p>
        </p:txBody>
      </p:sp>
      <p:sp>
        <p:nvSpPr>
          <p:cNvPr id="173" name="Shape 173"/>
          <p:cNvSpPr txBox="1">
            <a:spLocks noGrp="1"/>
          </p:cNvSpPr>
          <p:nvPr>
            <p:ph type="title"/>
          </p:nvPr>
        </p:nvSpPr>
        <p:spPr>
          <a:prstGeom prst="rect">
            <a:avLst/>
          </a:prstGeom>
        </p:spPr>
        <p:txBody>
          <a:bodyPr vert="horz" lIns="68569" tIns="68569" rIns="68569" bIns="68569" rtlCol="0" anchor="b" anchorCtr="0">
            <a:noAutofit/>
          </a:bodyPr>
          <a:lstStyle/>
          <a:p>
            <a:r>
              <a:rPr lang="en-US" dirty="0" smtClean="0"/>
              <a:t>Fast stylization</a:t>
            </a:r>
            <a:endParaRPr lang="en" dirty="0"/>
          </a:p>
        </p:txBody>
      </p:sp>
      <p:sp>
        <p:nvSpPr>
          <p:cNvPr id="2" name="Date Placeholder 1"/>
          <p:cNvSpPr>
            <a:spLocks noGrp="1"/>
          </p:cNvSpPr>
          <p:nvPr>
            <p:ph type="dt" sz="half" idx="10"/>
          </p:nvPr>
        </p:nvSpPr>
        <p:spPr/>
        <p:txBody>
          <a:bodyPr/>
          <a:lstStyle/>
          <a:p>
            <a:fld id="{5ABBEC72-C835-40FC-98BC-2E25E4AF9C6C}"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32</a:t>
            </a:fld>
            <a:endParaRPr lang="en" sz="750">
              <a:solidFill>
                <a:schemeClr val="lt2"/>
              </a:solidFill>
              <a:latin typeface="Roboto"/>
              <a:ea typeface="Roboto"/>
              <a:cs typeface="Roboto"/>
              <a:sym typeface="Roboto"/>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073" y="1983906"/>
            <a:ext cx="1768777" cy="64673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143" y="1567158"/>
            <a:ext cx="1066847" cy="1639785"/>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1745" y="1567158"/>
            <a:ext cx="2199712" cy="16397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45585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idx="1"/>
          </p:nvPr>
        </p:nvSpPr>
        <p:spPr>
          <a:prstGeom prst="rect">
            <a:avLst/>
          </a:prstGeom>
        </p:spPr>
        <p:txBody>
          <a:bodyPr vert="horz" lIns="68569" tIns="68569" rIns="68569" bIns="68569" rtlCol="0" anchor="t" anchorCtr="0">
            <a:noAutofit/>
          </a:bodyPr>
          <a:lstStyle/>
          <a:p>
            <a:pPr>
              <a:lnSpc>
                <a:spcPct val="120000"/>
              </a:lnSpc>
              <a:spcBef>
                <a:spcPts val="900"/>
              </a:spcBef>
              <a:spcAft>
                <a:spcPts val="900"/>
              </a:spcAft>
              <a:buFont typeface="Arial" panose="020B0604020202020204" pitchFamily="34" charset="0"/>
              <a:buChar char="•"/>
            </a:pPr>
            <a:endParaRPr lang="en" sz="1400" dirty="0" smtClean="0">
              <a:solidFill>
                <a:schemeClr val="dk1"/>
              </a:solidFill>
              <a:highlight>
                <a:srgbClr val="FFFFFF"/>
              </a:highlight>
            </a:endParaRPr>
          </a:p>
          <a:p>
            <a:pPr>
              <a:lnSpc>
                <a:spcPct val="120000"/>
              </a:lnSpc>
              <a:spcBef>
                <a:spcPts val="900"/>
              </a:spcBef>
              <a:spcAft>
                <a:spcPts val="900"/>
              </a:spcAft>
              <a:buFont typeface="Arial" panose="020B0604020202020204" pitchFamily="34" charset="0"/>
              <a:buChar char="•"/>
            </a:pPr>
            <a:endParaRPr lang="en" sz="1400" dirty="0">
              <a:solidFill>
                <a:schemeClr val="dk1"/>
              </a:solidFill>
              <a:highlight>
                <a:srgbClr val="FFFFFF"/>
              </a:highlight>
            </a:endParaRPr>
          </a:p>
          <a:p>
            <a:pPr marL="0" indent="0" algn="ctr">
              <a:lnSpc>
                <a:spcPct val="120000"/>
              </a:lnSpc>
              <a:spcBef>
                <a:spcPts val="900"/>
              </a:spcBef>
              <a:spcAft>
                <a:spcPts val="900"/>
              </a:spcAft>
              <a:buNone/>
            </a:pPr>
            <a:r>
              <a:rPr lang="en" sz="2000" dirty="0" smtClean="0">
                <a:solidFill>
                  <a:schemeClr val="dk1"/>
                </a:solidFill>
                <a:highlight>
                  <a:srgbClr val="FFFFFF"/>
                </a:highlight>
              </a:rPr>
              <a:t>Source code is open at </a:t>
            </a:r>
          </a:p>
          <a:p>
            <a:pPr marL="0" indent="0" algn="ctr">
              <a:lnSpc>
                <a:spcPct val="120000"/>
              </a:lnSpc>
              <a:spcBef>
                <a:spcPts val="900"/>
              </a:spcBef>
              <a:spcAft>
                <a:spcPts val="900"/>
              </a:spcAft>
              <a:buNone/>
            </a:pPr>
            <a:r>
              <a:rPr lang="en-US" sz="2000" dirty="0" smtClean="0">
                <a:solidFill>
                  <a:schemeClr val="dk1"/>
                </a:solidFill>
                <a:highlight>
                  <a:srgbClr val="FFFFFF"/>
                </a:highlight>
              </a:rPr>
              <a:t>https</a:t>
            </a:r>
            <a:r>
              <a:rPr lang="en-US" sz="2000" dirty="0">
                <a:solidFill>
                  <a:schemeClr val="dk1"/>
                </a:solidFill>
                <a:highlight>
                  <a:srgbClr val="FFFFFF"/>
                </a:highlight>
              </a:rPr>
              <a:t>://github.com/DmitryUlyanov/</a:t>
            </a:r>
            <a:endParaRPr lang="en" sz="2000" dirty="0" smtClean="0">
              <a:solidFill>
                <a:schemeClr val="dk1"/>
              </a:solidFill>
              <a:highlight>
                <a:srgbClr val="FFFFFF"/>
              </a:highlight>
            </a:endParaRPr>
          </a:p>
        </p:txBody>
      </p:sp>
      <p:sp>
        <p:nvSpPr>
          <p:cNvPr id="119" name="Shape 119"/>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Source code</a:t>
            </a:r>
            <a:endParaRPr lang="en" dirty="0"/>
          </a:p>
        </p:txBody>
      </p:sp>
      <p:sp>
        <p:nvSpPr>
          <p:cNvPr id="2" name="Date Placeholder 1"/>
          <p:cNvSpPr>
            <a:spLocks noGrp="1"/>
          </p:cNvSpPr>
          <p:nvPr>
            <p:ph type="dt" sz="half" idx="10"/>
          </p:nvPr>
        </p:nvSpPr>
        <p:spPr/>
        <p:txBody>
          <a:bodyPr/>
          <a:lstStyle/>
          <a:p>
            <a:fld id="{BB31D790-A8FA-438E-A4BB-8B2C9B1ABBF4}"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33</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523254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idx="1"/>
          </p:nvPr>
        </p:nvSpPr>
        <p:spPr>
          <a:prstGeom prst="rect">
            <a:avLst/>
          </a:prstGeom>
        </p:spPr>
        <p:txBody>
          <a:bodyPr vert="horz" lIns="68569" tIns="68569" rIns="68569" bIns="68569" rtlCol="0" anchor="t" anchorCtr="0">
            <a:noAutofit/>
          </a:bodyPr>
          <a:lstStyle/>
          <a:p>
            <a:pPr>
              <a:lnSpc>
                <a:spcPct val="120000"/>
              </a:lnSpc>
              <a:spcBef>
                <a:spcPts val="900"/>
              </a:spcBef>
              <a:spcAft>
                <a:spcPts val="900"/>
              </a:spcAft>
              <a:buFont typeface="Arial" panose="020B0604020202020204" pitchFamily="34" charset="0"/>
              <a:buChar char="•"/>
            </a:pPr>
            <a:r>
              <a:rPr lang="en" sz="2000" dirty="0" smtClean="0">
                <a:solidFill>
                  <a:schemeClr val="dk1"/>
                </a:solidFill>
                <a:highlight>
                  <a:srgbClr val="FFFFFF"/>
                </a:highlight>
              </a:rPr>
              <a:t>Process each frame independently</a:t>
            </a:r>
            <a:endParaRPr lang="en" sz="2000" dirty="0">
              <a:solidFill>
                <a:schemeClr val="dk1"/>
              </a:solidFill>
              <a:highlight>
                <a:srgbClr val="FFFFFF"/>
              </a:highlight>
            </a:endParaRPr>
          </a:p>
          <a:p>
            <a:pPr marL="0" indent="0" algn="ctr">
              <a:lnSpc>
                <a:spcPct val="120000"/>
              </a:lnSpc>
              <a:spcBef>
                <a:spcPts val="900"/>
              </a:spcBef>
              <a:spcAft>
                <a:spcPts val="900"/>
              </a:spcAft>
              <a:buNone/>
            </a:pPr>
            <a:endParaRPr lang="en" sz="2000" dirty="0" smtClean="0">
              <a:solidFill>
                <a:schemeClr val="dk1"/>
              </a:solidFill>
              <a:highlight>
                <a:srgbClr val="FFFFFF"/>
              </a:highlight>
            </a:endParaRPr>
          </a:p>
        </p:txBody>
      </p:sp>
      <p:sp>
        <p:nvSpPr>
          <p:cNvPr id="119" name="Shape 119"/>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Video stylization</a:t>
            </a:r>
            <a:endParaRPr lang="en" dirty="0"/>
          </a:p>
        </p:txBody>
      </p:sp>
      <p:sp>
        <p:nvSpPr>
          <p:cNvPr id="2" name="Date Placeholder 1"/>
          <p:cNvSpPr>
            <a:spLocks noGrp="1"/>
          </p:cNvSpPr>
          <p:nvPr>
            <p:ph type="dt" sz="half" idx="10"/>
          </p:nvPr>
        </p:nvSpPr>
        <p:spPr/>
        <p:txBody>
          <a:bodyPr/>
          <a:lstStyle/>
          <a:p>
            <a:fld id="{BB31D790-A8FA-438E-A4BB-8B2C9B1ABBF4}"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34</a:t>
            </a:fld>
            <a:endParaRPr lang="en" sz="750">
              <a:solidFill>
                <a:schemeClr val="lt2"/>
              </a:solidFill>
              <a:latin typeface="Roboto"/>
              <a:ea typeface="Roboto"/>
              <a:cs typeface="Roboto"/>
              <a:sym typeface="Robot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195" y="1585433"/>
            <a:ext cx="5356631" cy="2270291"/>
          </a:xfrm>
          <a:prstGeom prst="rect">
            <a:avLst/>
          </a:prstGeom>
        </p:spPr>
      </p:pic>
    </p:spTree>
    <p:extLst>
      <p:ext uri="{BB962C8B-B14F-4D97-AF65-F5344CB8AC3E}">
        <p14:creationId xmlns:p14="http://schemas.microsoft.com/office/powerpoint/2010/main" val="2589318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idx="1"/>
          </p:nvPr>
        </p:nvSpPr>
        <p:spPr>
          <a:prstGeom prst="rect">
            <a:avLst/>
          </a:prstGeom>
        </p:spPr>
        <p:txBody>
          <a:bodyPr vert="horz" lIns="68569" tIns="68569" rIns="68569" bIns="68569" rtlCol="0" anchor="t" anchorCtr="0">
            <a:noAutofit/>
          </a:bodyPr>
          <a:lstStyle/>
          <a:p>
            <a:pPr>
              <a:lnSpc>
                <a:spcPct val="120000"/>
              </a:lnSpc>
              <a:spcBef>
                <a:spcPts val="900"/>
              </a:spcBef>
              <a:spcAft>
                <a:spcPts val="900"/>
              </a:spcAft>
              <a:buFont typeface="Arial" panose="020B0604020202020204" pitchFamily="34" charset="0"/>
              <a:buChar char="•"/>
            </a:pPr>
            <a:r>
              <a:rPr lang="en" sz="2000" dirty="0" smtClean="0">
                <a:solidFill>
                  <a:schemeClr val="dk1"/>
                </a:solidFill>
                <a:highlight>
                  <a:srgbClr val="FFFFFF"/>
                </a:highlight>
              </a:rPr>
              <a:t>Use optical flow (OF)</a:t>
            </a:r>
          </a:p>
          <a:p>
            <a:pPr marL="342900" lvl="1" indent="0">
              <a:lnSpc>
                <a:spcPct val="120000"/>
              </a:lnSpc>
              <a:spcBef>
                <a:spcPts val="900"/>
              </a:spcBef>
              <a:spcAft>
                <a:spcPts val="900"/>
              </a:spcAft>
              <a:buNone/>
            </a:pPr>
            <a:endParaRPr lang="en" sz="1700" dirty="0">
              <a:solidFill>
                <a:schemeClr val="dk1"/>
              </a:solidFill>
              <a:highlight>
                <a:srgbClr val="FFFFFF"/>
              </a:highlight>
            </a:endParaRPr>
          </a:p>
          <a:p>
            <a:pPr marL="0" indent="0" algn="ctr">
              <a:lnSpc>
                <a:spcPct val="120000"/>
              </a:lnSpc>
              <a:spcBef>
                <a:spcPts val="900"/>
              </a:spcBef>
              <a:spcAft>
                <a:spcPts val="900"/>
              </a:spcAft>
              <a:buNone/>
            </a:pPr>
            <a:endParaRPr lang="en" sz="2000" dirty="0" smtClean="0">
              <a:solidFill>
                <a:schemeClr val="dk1"/>
              </a:solidFill>
              <a:highlight>
                <a:srgbClr val="FFFFFF"/>
              </a:highlight>
            </a:endParaRPr>
          </a:p>
        </p:txBody>
      </p:sp>
      <p:sp>
        <p:nvSpPr>
          <p:cNvPr id="119" name="Shape 119"/>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Video stylization</a:t>
            </a:r>
            <a:endParaRPr lang="en" dirty="0"/>
          </a:p>
        </p:txBody>
      </p:sp>
      <p:sp>
        <p:nvSpPr>
          <p:cNvPr id="2" name="Date Placeholder 1"/>
          <p:cNvSpPr>
            <a:spLocks noGrp="1"/>
          </p:cNvSpPr>
          <p:nvPr>
            <p:ph type="dt" sz="half" idx="10"/>
          </p:nvPr>
        </p:nvSpPr>
        <p:spPr/>
        <p:txBody>
          <a:bodyPr/>
          <a:lstStyle/>
          <a:p>
            <a:fld id="{BB31D790-A8FA-438E-A4BB-8B2C9B1ABBF4}"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35</a:t>
            </a:fld>
            <a:endParaRPr lang="en" sz="750">
              <a:solidFill>
                <a:schemeClr val="lt2"/>
              </a:solidFill>
              <a:latin typeface="Roboto"/>
              <a:ea typeface="Roboto"/>
              <a:cs typeface="Roboto"/>
              <a:sym typeface="Roboto"/>
            </a:endParaRPr>
          </a:p>
        </p:txBody>
      </p:sp>
      <p:pic>
        <p:nvPicPr>
          <p:cNvPr id="2050" name="Picture 2" descr="http://www.pointclouds.org/assets/uploads/gsoc14-rgbdfl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020" y="1439821"/>
            <a:ext cx="3539372" cy="266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23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47" name="Isosceles Triangle 46"/>
          <p:cNvSpPr/>
          <p:nvPr/>
        </p:nvSpPr>
        <p:spPr>
          <a:xfrm>
            <a:off x="2045264" y="3951284"/>
            <a:ext cx="262506" cy="228601"/>
          </a:xfrm>
          <a:prstGeom prst="triangle">
            <a:avLst/>
          </a:prstGeom>
          <a:solidFill>
            <a:schemeClr val="accent6">
              <a:lumMod val="7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Shape 120"/>
          <p:cNvSpPr txBox="1">
            <a:spLocks noGrp="1"/>
          </p:cNvSpPr>
          <p:nvPr>
            <p:ph idx="1"/>
          </p:nvPr>
        </p:nvSpPr>
        <p:spPr>
          <a:prstGeom prst="rect">
            <a:avLst/>
          </a:prstGeom>
        </p:spPr>
        <p:txBody>
          <a:bodyPr vert="horz" lIns="68569" tIns="68569" rIns="68569" bIns="68569" rtlCol="0" anchor="t" anchorCtr="0">
            <a:noAutofit/>
          </a:bodyPr>
          <a:lstStyle/>
          <a:p>
            <a:pPr>
              <a:lnSpc>
                <a:spcPct val="120000"/>
              </a:lnSpc>
              <a:spcBef>
                <a:spcPts val="900"/>
              </a:spcBef>
              <a:spcAft>
                <a:spcPts val="900"/>
              </a:spcAft>
              <a:buFont typeface="Arial" panose="020B0604020202020204" pitchFamily="34" charset="0"/>
              <a:buChar char="•"/>
            </a:pPr>
            <a:r>
              <a:rPr lang="en" sz="2000" dirty="0" smtClean="0">
                <a:solidFill>
                  <a:schemeClr val="dk1"/>
                </a:solidFill>
                <a:highlight>
                  <a:srgbClr val="FFFFFF"/>
                </a:highlight>
              </a:rPr>
              <a:t>Use optical flow (OF)</a:t>
            </a:r>
          </a:p>
          <a:p>
            <a:pPr marL="342900" lvl="1" indent="0">
              <a:lnSpc>
                <a:spcPct val="120000"/>
              </a:lnSpc>
              <a:spcBef>
                <a:spcPts val="900"/>
              </a:spcBef>
              <a:spcAft>
                <a:spcPts val="900"/>
              </a:spcAft>
              <a:buNone/>
            </a:pPr>
            <a:endParaRPr lang="en" sz="1700" dirty="0">
              <a:solidFill>
                <a:schemeClr val="dk1"/>
              </a:solidFill>
              <a:highlight>
                <a:srgbClr val="FFFFFF"/>
              </a:highlight>
            </a:endParaRPr>
          </a:p>
          <a:p>
            <a:pPr marL="0" indent="0" algn="ctr">
              <a:lnSpc>
                <a:spcPct val="120000"/>
              </a:lnSpc>
              <a:spcBef>
                <a:spcPts val="900"/>
              </a:spcBef>
              <a:spcAft>
                <a:spcPts val="900"/>
              </a:spcAft>
              <a:buNone/>
            </a:pPr>
            <a:endParaRPr lang="en" sz="2000" dirty="0" smtClean="0">
              <a:solidFill>
                <a:schemeClr val="dk1"/>
              </a:solidFill>
              <a:highlight>
                <a:srgbClr val="FFFFFF"/>
              </a:highlight>
            </a:endParaRPr>
          </a:p>
        </p:txBody>
      </p:sp>
      <p:sp>
        <p:nvSpPr>
          <p:cNvPr id="119" name="Shape 119"/>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Video stylization</a:t>
            </a:r>
            <a:endParaRPr lang="en" dirty="0"/>
          </a:p>
        </p:txBody>
      </p:sp>
      <p:sp>
        <p:nvSpPr>
          <p:cNvPr id="2" name="Date Placeholder 1"/>
          <p:cNvSpPr>
            <a:spLocks noGrp="1"/>
          </p:cNvSpPr>
          <p:nvPr>
            <p:ph type="dt" sz="half" idx="10"/>
          </p:nvPr>
        </p:nvSpPr>
        <p:spPr/>
        <p:txBody>
          <a:bodyPr/>
          <a:lstStyle/>
          <a:p>
            <a:fld id="{BB31D790-A8FA-438E-A4BB-8B2C9B1ABBF4}"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36</a:t>
            </a:fld>
            <a:endParaRPr lang="en" sz="750">
              <a:solidFill>
                <a:schemeClr val="lt2"/>
              </a:solidFill>
              <a:latin typeface="Roboto"/>
              <a:ea typeface="Roboto"/>
              <a:cs typeface="Roboto"/>
              <a:sym typeface="Roboto"/>
            </a:endParaRPr>
          </a:p>
        </p:txBody>
      </p:sp>
      <p:sp>
        <p:nvSpPr>
          <p:cNvPr id="7" name="Rectangle 6"/>
          <p:cNvSpPr/>
          <p:nvPr/>
        </p:nvSpPr>
        <p:spPr>
          <a:xfrm>
            <a:off x="228600" y="1465542"/>
            <a:ext cx="1183746" cy="9698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Frame 1</a:t>
            </a:r>
            <a:endParaRPr lang="en-US" dirty="0"/>
          </a:p>
        </p:txBody>
      </p:sp>
      <p:sp>
        <p:nvSpPr>
          <p:cNvPr id="10" name="Rectangle 9"/>
          <p:cNvSpPr/>
          <p:nvPr/>
        </p:nvSpPr>
        <p:spPr>
          <a:xfrm>
            <a:off x="3017064" y="1465542"/>
            <a:ext cx="1135642" cy="9698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Frame 2</a:t>
            </a:r>
            <a:endParaRPr lang="en-US" dirty="0"/>
          </a:p>
        </p:txBody>
      </p:sp>
      <p:sp>
        <p:nvSpPr>
          <p:cNvPr id="11" name="Rectangle 10"/>
          <p:cNvSpPr/>
          <p:nvPr/>
        </p:nvSpPr>
        <p:spPr>
          <a:xfrm>
            <a:off x="-3959" y="3679677"/>
            <a:ext cx="1648863" cy="9919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Stylized 1</a:t>
            </a:r>
          </a:p>
          <a:p>
            <a:pPr algn="ctr"/>
            <a:r>
              <a:rPr lang="en-US" dirty="0" smtClean="0"/>
              <a:t>(random </a:t>
            </a:r>
            <a:r>
              <a:rPr lang="en-US" dirty="0" err="1" smtClean="0"/>
              <a:t>init</a:t>
            </a:r>
            <a:r>
              <a:rPr lang="en-US" dirty="0" smtClean="0"/>
              <a:t>)</a:t>
            </a:r>
            <a:endParaRPr lang="en-US" dirty="0"/>
          </a:p>
        </p:txBody>
      </p:sp>
      <p:sp>
        <p:nvSpPr>
          <p:cNvPr id="12" name="Rectangle 11"/>
          <p:cNvSpPr/>
          <p:nvPr/>
        </p:nvSpPr>
        <p:spPr>
          <a:xfrm>
            <a:off x="5750928" y="1469507"/>
            <a:ext cx="1107072" cy="9698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Frame 3</a:t>
            </a:r>
            <a:endParaRPr lang="en-US" dirty="0"/>
          </a:p>
        </p:txBody>
      </p:sp>
      <p:cxnSp>
        <p:nvCxnSpPr>
          <p:cNvPr id="9" name="Straight Arrow Connector 8"/>
          <p:cNvCxnSpPr>
            <a:stCxn id="7" idx="3"/>
            <a:endCxn id="21" idx="2"/>
          </p:cNvCxnSpPr>
          <p:nvPr/>
        </p:nvCxnSpPr>
        <p:spPr>
          <a:xfrm>
            <a:off x="1412346" y="1950462"/>
            <a:ext cx="198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1"/>
            <a:endCxn id="21" idx="6"/>
          </p:cNvCxnSpPr>
          <p:nvPr/>
        </p:nvCxnSpPr>
        <p:spPr>
          <a:xfrm flipH="1">
            <a:off x="2742358" y="1950462"/>
            <a:ext cx="274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11" idx="0"/>
          </p:cNvCxnSpPr>
          <p:nvPr/>
        </p:nvCxnSpPr>
        <p:spPr>
          <a:xfrm>
            <a:off x="820473" y="2435382"/>
            <a:ext cx="0" cy="1244295"/>
          </a:xfrm>
          <a:prstGeom prst="straightConnector1">
            <a:avLst/>
          </a:prstGeom>
          <a:ln>
            <a:prstDash val="sysDash"/>
            <a:tailEnd type="triangle"/>
          </a:ln>
        </p:spPr>
        <p:style>
          <a:lnRef idx="2">
            <a:schemeClr val="accent4"/>
          </a:lnRef>
          <a:fillRef idx="0">
            <a:schemeClr val="accent4"/>
          </a:fillRef>
          <a:effectRef idx="1">
            <a:schemeClr val="accent4"/>
          </a:effectRef>
          <a:fontRef idx="minor">
            <a:schemeClr val="tx1"/>
          </a:fontRef>
        </p:style>
      </p:cxnSp>
      <p:sp>
        <p:nvSpPr>
          <p:cNvPr id="21" name="Oval 20"/>
          <p:cNvSpPr/>
          <p:nvPr/>
        </p:nvSpPr>
        <p:spPr>
          <a:xfrm>
            <a:off x="1610675" y="1660378"/>
            <a:ext cx="1131683" cy="58016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i="1" dirty="0" smtClean="0">
                <a:solidFill>
                  <a:schemeClr val="tx1"/>
                </a:solidFill>
              </a:rPr>
              <a:t>OF(1,2</a:t>
            </a:r>
            <a:r>
              <a:rPr lang="en-US" sz="1200" b="1" i="1" dirty="0">
                <a:solidFill>
                  <a:schemeClr val="tx1"/>
                </a:solidFill>
              </a:rPr>
              <a:t>)</a:t>
            </a:r>
          </a:p>
        </p:txBody>
      </p:sp>
      <p:sp>
        <p:nvSpPr>
          <p:cNvPr id="39" name="Oval 38"/>
          <p:cNvSpPr/>
          <p:nvPr/>
        </p:nvSpPr>
        <p:spPr>
          <a:xfrm>
            <a:off x="4389224" y="1660377"/>
            <a:ext cx="1131683" cy="58016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i="1" dirty="0" smtClean="0">
                <a:solidFill>
                  <a:schemeClr val="tx1"/>
                </a:solidFill>
              </a:rPr>
              <a:t>OF(2</a:t>
            </a:r>
            <a:r>
              <a:rPr lang="en-US" sz="1200" b="1" dirty="0" smtClean="0"/>
              <a:t>,3)</a:t>
            </a:r>
            <a:endParaRPr lang="en-US" sz="1200" b="1" i="1" dirty="0">
              <a:solidFill>
                <a:schemeClr val="tx1"/>
              </a:solidFill>
            </a:endParaRPr>
          </a:p>
        </p:txBody>
      </p:sp>
      <p:cxnSp>
        <p:nvCxnSpPr>
          <p:cNvPr id="40" name="Straight Arrow Connector 39"/>
          <p:cNvCxnSpPr>
            <a:stCxn id="10" idx="3"/>
            <a:endCxn id="39" idx="2"/>
          </p:cNvCxnSpPr>
          <p:nvPr/>
        </p:nvCxnSpPr>
        <p:spPr>
          <a:xfrm flipV="1">
            <a:off x="4152706" y="1950461"/>
            <a:ext cx="2365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2" idx="1"/>
            <a:endCxn id="39" idx="6"/>
          </p:cNvCxnSpPr>
          <p:nvPr/>
        </p:nvCxnSpPr>
        <p:spPr>
          <a:xfrm flipH="1" flipV="1">
            <a:off x="5520907" y="1950461"/>
            <a:ext cx="230021" cy="3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611106" y="3682851"/>
            <a:ext cx="1947558" cy="9919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Stylized 2</a:t>
            </a:r>
          </a:p>
          <a:p>
            <a:pPr algn="ctr"/>
            <a:r>
              <a:rPr lang="en-US" sz="1000" dirty="0" smtClean="0"/>
              <a:t>(</a:t>
            </a:r>
            <a:r>
              <a:rPr lang="en-US" sz="1000" dirty="0" err="1" smtClean="0"/>
              <a:t>init</a:t>
            </a:r>
            <a:r>
              <a:rPr lang="en-US" sz="1000" dirty="0" smtClean="0"/>
              <a:t> with OF applied to Stylized 1)</a:t>
            </a:r>
            <a:endParaRPr lang="en-US" sz="1000" dirty="0"/>
          </a:p>
        </p:txBody>
      </p:sp>
      <p:cxnSp>
        <p:nvCxnSpPr>
          <p:cNvPr id="60" name="Straight Arrow Connector 59"/>
          <p:cNvCxnSpPr>
            <a:stCxn id="10" idx="2"/>
            <a:endCxn id="59" idx="0"/>
          </p:cNvCxnSpPr>
          <p:nvPr/>
        </p:nvCxnSpPr>
        <p:spPr>
          <a:xfrm>
            <a:off x="3584885" y="2435382"/>
            <a:ext cx="0" cy="1247469"/>
          </a:xfrm>
          <a:prstGeom prst="straightConnector1">
            <a:avLst/>
          </a:prstGeom>
          <a:ln>
            <a:prstDash val="sysDash"/>
            <a:tailEnd type="triangle"/>
          </a:ln>
        </p:spPr>
        <p:style>
          <a:lnRef idx="2">
            <a:schemeClr val="accent4"/>
          </a:lnRef>
          <a:fillRef idx="0">
            <a:schemeClr val="accent4"/>
          </a:fillRef>
          <a:effectRef idx="1">
            <a:schemeClr val="accent4"/>
          </a:effectRef>
          <a:fontRef idx="minor">
            <a:schemeClr val="tx1"/>
          </a:fontRef>
        </p:style>
      </p:cxnSp>
      <p:cxnSp>
        <p:nvCxnSpPr>
          <p:cNvPr id="37" name="Straight Arrow Connector 36"/>
          <p:cNvCxnSpPr>
            <a:stCxn id="21" idx="4"/>
            <a:endCxn id="47" idx="0"/>
          </p:cNvCxnSpPr>
          <p:nvPr/>
        </p:nvCxnSpPr>
        <p:spPr>
          <a:xfrm>
            <a:off x="2176517" y="2240545"/>
            <a:ext cx="0" cy="171073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85" name="Straight Arrow Connector 84"/>
          <p:cNvCxnSpPr>
            <a:stCxn id="11" idx="3"/>
            <a:endCxn id="47" idx="2"/>
          </p:cNvCxnSpPr>
          <p:nvPr/>
        </p:nvCxnSpPr>
        <p:spPr>
          <a:xfrm>
            <a:off x="1644904" y="4175632"/>
            <a:ext cx="400360" cy="425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88" name="Straight Arrow Connector 87"/>
          <p:cNvCxnSpPr>
            <a:stCxn id="47" idx="4"/>
            <a:endCxn id="59" idx="1"/>
          </p:cNvCxnSpPr>
          <p:nvPr/>
        </p:nvCxnSpPr>
        <p:spPr>
          <a:xfrm flipV="1">
            <a:off x="2307770" y="4178806"/>
            <a:ext cx="303336" cy="107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28" name="Isosceles Triangle 127"/>
          <p:cNvSpPr/>
          <p:nvPr/>
        </p:nvSpPr>
        <p:spPr>
          <a:xfrm>
            <a:off x="4823813" y="3950205"/>
            <a:ext cx="262506" cy="228601"/>
          </a:xfrm>
          <a:prstGeom prst="triangle">
            <a:avLst/>
          </a:prstGeom>
          <a:solidFill>
            <a:schemeClr val="accent6">
              <a:lumMod val="7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9" name="Straight Arrow Connector 128"/>
          <p:cNvCxnSpPr>
            <a:stCxn id="39" idx="4"/>
            <a:endCxn id="128" idx="0"/>
          </p:cNvCxnSpPr>
          <p:nvPr/>
        </p:nvCxnSpPr>
        <p:spPr>
          <a:xfrm>
            <a:off x="4955066" y="2240544"/>
            <a:ext cx="0" cy="170966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0" name="Straight Arrow Connector 129"/>
          <p:cNvCxnSpPr>
            <a:stCxn id="59" idx="3"/>
            <a:endCxn id="128" idx="2"/>
          </p:cNvCxnSpPr>
          <p:nvPr/>
        </p:nvCxnSpPr>
        <p:spPr>
          <a:xfrm>
            <a:off x="4558664" y="4178806"/>
            <a:ext cx="265149"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p:cNvCxnSpPr>
            <a:stCxn id="128" idx="4"/>
            <a:endCxn id="132" idx="1"/>
          </p:cNvCxnSpPr>
          <p:nvPr/>
        </p:nvCxnSpPr>
        <p:spPr>
          <a:xfrm>
            <a:off x="5086319" y="4178806"/>
            <a:ext cx="244366"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32" name="Rectangle 131"/>
          <p:cNvSpPr/>
          <p:nvPr/>
        </p:nvSpPr>
        <p:spPr>
          <a:xfrm>
            <a:off x="5330685" y="3682851"/>
            <a:ext cx="1527315" cy="9919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Stylized 3</a:t>
            </a:r>
          </a:p>
          <a:p>
            <a:pPr algn="ctr"/>
            <a:r>
              <a:rPr lang="en-US" sz="1000" dirty="0" err="1" smtClean="0"/>
              <a:t>init</a:t>
            </a:r>
            <a:r>
              <a:rPr lang="en-US" sz="1000" dirty="0" smtClean="0"/>
              <a:t>: apply OF to Stylized 2</a:t>
            </a:r>
            <a:endParaRPr lang="en-US" sz="1000" dirty="0"/>
          </a:p>
        </p:txBody>
      </p:sp>
      <p:cxnSp>
        <p:nvCxnSpPr>
          <p:cNvPr id="133" name="Straight Arrow Connector 132"/>
          <p:cNvCxnSpPr>
            <a:stCxn id="12" idx="2"/>
          </p:cNvCxnSpPr>
          <p:nvPr/>
        </p:nvCxnSpPr>
        <p:spPr>
          <a:xfrm>
            <a:off x="6304464" y="2439347"/>
            <a:ext cx="20783" cy="1243504"/>
          </a:xfrm>
          <a:prstGeom prst="straightConnector1">
            <a:avLst/>
          </a:prstGeom>
          <a:ln>
            <a:prstDash val="sysDash"/>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533141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 grpId="0" animBg="1"/>
      <p:bldP spid="10" grpId="0" animBg="1"/>
      <p:bldP spid="11" grpId="0" animBg="1"/>
      <p:bldP spid="12" grpId="0" animBg="1"/>
      <p:bldP spid="21" grpId="0" animBg="1"/>
      <p:bldP spid="39" grpId="0" animBg="1"/>
      <p:bldP spid="59" grpId="0" animBg="1"/>
      <p:bldP spid="128" grpId="0" animBg="1"/>
      <p:bldP spid="13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idx="1"/>
          </p:nvPr>
        </p:nvSpPr>
        <p:spPr>
          <a:prstGeom prst="rect">
            <a:avLst/>
          </a:prstGeom>
        </p:spPr>
        <p:txBody>
          <a:bodyPr vert="horz" lIns="68569" tIns="68569" rIns="68569" bIns="68569" rtlCol="0" anchor="t" anchorCtr="0">
            <a:noAutofit/>
          </a:bodyPr>
          <a:lstStyle/>
          <a:p>
            <a:pPr>
              <a:lnSpc>
                <a:spcPct val="120000"/>
              </a:lnSpc>
              <a:spcBef>
                <a:spcPts val="900"/>
              </a:spcBef>
              <a:spcAft>
                <a:spcPts val="900"/>
              </a:spcAft>
              <a:buFont typeface="Arial" panose="020B0604020202020204" pitchFamily="34" charset="0"/>
              <a:buChar char="•"/>
            </a:pPr>
            <a:r>
              <a:rPr lang="en" sz="2000" dirty="0" smtClean="0">
                <a:solidFill>
                  <a:schemeClr val="dk1"/>
                </a:solidFill>
                <a:highlight>
                  <a:srgbClr val="FFFFFF"/>
                </a:highlight>
              </a:rPr>
              <a:t>Use optical flow (OF)</a:t>
            </a:r>
          </a:p>
          <a:p>
            <a:pPr marL="342900" lvl="1" indent="0">
              <a:lnSpc>
                <a:spcPct val="120000"/>
              </a:lnSpc>
              <a:spcBef>
                <a:spcPts val="900"/>
              </a:spcBef>
              <a:spcAft>
                <a:spcPts val="900"/>
              </a:spcAft>
              <a:buNone/>
            </a:pPr>
            <a:endParaRPr lang="en" sz="1700" dirty="0">
              <a:solidFill>
                <a:schemeClr val="dk1"/>
              </a:solidFill>
              <a:highlight>
                <a:srgbClr val="FFFFFF"/>
              </a:highlight>
            </a:endParaRPr>
          </a:p>
          <a:p>
            <a:pPr marL="0" indent="0" algn="ctr">
              <a:lnSpc>
                <a:spcPct val="120000"/>
              </a:lnSpc>
              <a:spcBef>
                <a:spcPts val="900"/>
              </a:spcBef>
              <a:spcAft>
                <a:spcPts val="900"/>
              </a:spcAft>
              <a:buNone/>
            </a:pPr>
            <a:endParaRPr lang="en" sz="2000" dirty="0" smtClean="0">
              <a:solidFill>
                <a:schemeClr val="dk1"/>
              </a:solidFill>
              <a:highlight>
                <a:srgbClr val="FFFFFF"/>
              </a:highlight>
            </a:endParaRPr>
          </a:p>
        </p:txBody>
      </p:sp>
      <p:sp>
        <p:nvSpPr>
          <p:cNvPr id="119" name="Shape 119"/>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Video stylization</a:t>
            </a:r>
            <a:endParaRPr lang="en" dirty="0"/>
          </a:p>
        </p:txBody>
      </p:sp>
      <p:sp>
        <p:nvSpPr>
          <p:cNvPr id="2" name="Date Placeholder 1"/>
          <p:cNvSpPr>
            <a:spLocks noGrp="1"/>
          </p:cNvSpPr>
          <p:nvPr>
            <p:ph type="dt" sz="half" idx="10"/>
          </p:nvPr>
        </p:nvSpPr>
        <p:spPr/>
        <p:txBody>
          <a:bodyPr/>
          <a:lstStyle/>
          <a:p>
            <a:fld id="{BB31D790-A8FA-438E-A4BB-8B2C9B1ABBF4}"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37</a:t>
            </a:fld>
            <a:endParaRPr lang="en" sz="750">
              <a:solidFill>
                <a:schemeClr val="lt2"/>
              </a:solidFill>
              <a:latin typeface="Roboto"/>
              <a:ea typeface="Roboto"/>
              <a:cs typeface="Roboto"/>
              <a:sym typeface="Robot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 y="1500225"/>
            <a:ext cx="5745480" cy="2440707"/>
          </a:xfrm>
          <a:prstGeom prst="rect">
            <a:avLst/>
          </a:prstGeom>
        </p:spPr>
      </p:pic>
    </p:spTree>
    <p:extLst>
      <p:ext uri="{BB962C8B-B14F-4D97-AF65-F5344CB8AC3E}">
        <p14:creationId xmlns:p14="http://schemas.microsoft.com/office/powerpoint/2010/main" val="1938893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idx="1"/>
          </p:nvPr>
        </p:nvSpPr>
        <p:spPr>
          <a:prstGeom prst="rect">
            <a:avLst/>
          </a:prstGeom>
        </p:spPr>
        <p:txBody>
          <a:bodyPr vert="horz" lIns="68569" tIns="68569" rIns="68569" bIns="68569" rtlCol="0" anchor="t" anchorCtr="0">
            <a:noAutofit/>
          </a:bodyPr>
          <a:lstStyle/>
          <a:p>
            <a:pPr>
              <a:lnSpc>
                <a:spcPct val="120000"/>
              </a:lnSpc>
              <a:spcBef>
                <a:spcPts val="900"/>
              </a:spcBef>
              <a:spcAft>
                <a:spcPts val="900"/>
              </a:spcAft>
              <a:buFont typeface="Arial" panose="020B0604020202020204" pitchFamily="34" charset="0"/>
              <a:buChar char="•"/>
            </a:pPr>
            <a:r>
              <a:rPr lang="en" sz="2000" dirty="0" smtClean="0">
                <a:solidFill>
                  <a:schemeClr val="dk1"/>
                </a:solidFill>
                <a:highlight>
                  <a:srgbClr val="FFFFFF"/>
                </a:highlight>
              </a:rPr>
              <a:t>Use optical flow (OF)</a:t>
            </a:r>
          </a:p>
          <a:p>
            <a:pPr marL="342900" lvl="1" indent="0">
              <a:lnSpc>
                <a:spcPct val="120000"/>
              </a:lnSpc>
              <a:spcBef>
                <a:spcPts val="900"/>
              </a:spcBef>
              <a:spcAft>
                <a:spcPts val="900"/>
              </a:spcAft>
              <a:buNone/>
            </a:pPr>
            <a:endParaRPr lang="en" sz="1700" dirty="0">
              <a:solidFill>
                <a:schemeClr val="dk1"/>
              </a:solidFill>
              <a:highlight>
                <a:srgbClr val="FFFFFF"/>
              </a:highlight>
            </a:endParaRPr>
          </a:p>
          <a:p>
            <a:pPr marL="0" indent="0" algn="ctr">
              <a:lnSpc>
                <a:spcPct val="120000"/>
              </a:lnSpc>
              <a:spcBef>
                <a:spcPts val="900"/>
              </a:spcBef>
              <a:spcAft>
                <a:spcPts val="900"/>
              </a:spcAft>
              <a:buNone/>
            </a:pPr>
            <a:endParaRPr lang="en" sz="2000" dirty="0" smtClean="0">
              <a:solidFill>
                <a:schemeClr val="dk1"/>
              </a:solidFill>
              <a:highlight>
                <a:srgbClr val="FFFFFF"/>
              </a:highlight>
            </a:endParaRPr>
          </a:p>
        </p:txBody>
      </p:sp>
      <p:sp>
        <p:nvSpPr>
          <p:cNvPr id="119" name="Shape 119"/>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Video stylization</a:t>
            </a:r>
            <a:endParaRPr lang="en" dirty="0"/>
          </a:p>
        </p:txBody>
      </p:sp>
      <p:sp>
        <p:nvSpPr>
          <p:cNvPr id="2" name="Date Placeholder 1"/>
          <p:cNvSpPr>
            <a:spLocks noGrp="1"/>
          </p:cNvSpPr>
          <p:nvPr>
            <p:ph type="dt" sz="half" idx="10"/>
          </p:nvPr>
        </p:nvSpPr>
        <p:spPr/>
        <p:txBody>
          <a:bodyPr/>
          <a:lstStyle/>
          <a:p>
            <a:fld id="{BB31D790-A8FA-438E-A4BB-8B2C9B1ABBF4}"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38</a:t>
            </a:fld>
            <a:endParaRPr lang="en" sz="750">
              <a:solidFill>
                <a:schemeClr val="lt2"/>
              </a:solidFill>
              <a:latin typeface="Roboto"/>
              <a:ea typeface="Roboto"/>
              <a:cs typeface="Roboto"/>
              <a:sym typeface="Robot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 y="1541703"/>
            <a:ext cx="6042660" cy="2566951"/>
          </a:xfrm>
          <a:prstGeom prst="rect">
            <a:avLst/>
          </a:prstGeom>
        </p:spPr>
      </p:pic>
    </p:spTree>
    <p:extLst>
      <p:ext uri="{BB962C8B-B14F-4D97-AF65-F5344CB8AC3E}">
        <p14:creationId xmlns:p14="http://schemas.microsoft.com/office/powerpoint/2010/main" val="1052392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idx="1"/>
          </p:nvPr>
        </p:nvSpPr>
        <p:spPr>
          <a:xfrm>
            <a:off x="228600" y="617933"/>
            <a:ext cx="6286500" cy="3976690"/>
          </a:xfrm>
          <a:prstGeom prst="rect">
            <a:avLst/>
          </a:prstGeom>
        </p:spPr>
        <p:txBody>
          <a:bodyPr vert="horz" lIns="68569" tIns="68569" rIns="68569" bIns="68569" rtlCol="0" anchor="t" anchorCtr="0">
            <a:noAutofit/>
          </a:bodyPr>
          <a:lstStyle/>
          <a:p>
            <a:pPr>
              <a:lnSpc>
                <a:spcPct val="120000"/>
              </a:lnSpc>
              <a:spcBef>
                <a:spcPts val="900"/>
              </a:spcBef>
              <a:spcAft>
                <a:spcPts val="900"/>
              </a:spcAft>
              <a:buFont typeface="Arial" panose="020B0604020202020204" pitchFamily="34" charset="0"/>
              <a:buChar char="•"/>
            </a:pPr>
            <a:r>
              <a:rPr lang="en-US" sz="1800" dirty="0" err="1" smtClean="0">
                <a:solidFill>
                  <a:schemeClr val="dk1"/>
                </a:solidFill>
                <a:highlight>
                  <a:srgbClr val="FFFFFF"/>
                </a:highlight>
              </a:rPr>
              <a:t>Ganin</a:t>
            </a:r>
            <a:r>
              <a:rPr lang="en-US" sz="1800" dirty="0">
                <a:solidFill>
                  <a:schemeClr val="dk1"/>
                </a:solidFill>
                <a:highlight>
                  <a:srgbClr val="FFFFFF"/>
                </a:highlight>
              </a:rPr>
              <a:t>, </a:t>
            </a:r>
            <a:r>
              <a:rPr lang="en-US" sz="1800" dirty="0" err="1" smtClean="0">
                <a:solidFill>
                  <a:schemeClr val="dk1"/>
                </a:solidFill>
                <a:highlight>
                  <a:srgbClr val="FFFFFF"/>
                </a:highlight>
              </a:rPr>
              <a:t>Kononenko</a:t>
            </a:r>
            <a:r>
              <a:rPr lang="en-US" sz="1800" dirty="0">
                <a:solidFill>
                  <a:schemeClr val="dk1"/>
                </a:solidFill>
                <a:highlight>
                  <a:srgbClr val="FFFFFF"/>
                </a:highlight>
              </a:rPr>
              <a:t>, </a:t>
            </a:r>
            <a:r>
              <a:rPr lang="en-US" sz="1800" dirty="0" err="1" smtClean="0">
                <a:solidFill>
                  <a:schemeClr val="dk1"/>
                </a:solidFill>
                <a:highlight>
                  <a:srgbClr val="FFFFFF"/>
                </a:highlight>
              </a:rPr>
              <a:t>Sungatullina</a:t>
            </a:r>
            <a:r>
              <a:rPr lang="en-US" sz="1800" dirty="0">
                <a:solidFill>
                  <a:schemeClr val="dk1"/>
                </a:solidFill>
                <a:highlight>
                  <a:srgbClr val="FFFFFF"/>
                </a:highlight>
              </a:rPr>
              <a:t>, </a:t>
            </a:r>
            <a:r>
              <a:rPr lang="en-US" sz="1800" dirty="0" err="1" smtClean="0">
                <a:solidFill>
                  <a:schemeClr val="dk1"/>
                </a:solidFill>
                <a:highlight>
                  <a:srgbClr val="FFFFFF"/>
                </a:highlight>
              </a:rPr>
              <a:t>Lempitsky</a:t>
            </a:r>
            <a:r>
              <a:rPr lang="en-US" sz="1800" dirty="0" smtClean="0">
                <a:solidFill>
                  <a:schemeClr val="dk1"/>
                </a:solidFill>
                <a:highlight>
                  <a:srgbClr val="FFFFFF"/>
                </a:highlight>
              </a:rPr>
              <a:t>, ECCV 2016</a:t>
            </a:r>
            <a:endParaRPr lang="en" sz="1800" dirty="0" smtClean="0">
              <a:solidFill>
                <a:schemeClr val="dk1"/>
              </a:solidFill>
              <a:highlight>
                <a:srgbClr val="FFFFFF"/>
              </a:highlight>
            </a:endParaRPr>
          </a:p>
        </p:txBody>
      </p:sp>
      <p:sp>
        <p:nvSpPr>
          <p:cNvPr id="119" name="Shape 119"/>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DeepWarp</a:t>
            </a:r>
            <a:endParaRPr lang="en" dirty="0"/>
          </a:p>
        </p:txBody>
      </p:sp>
      <p:sp>
        <p:nvSpPr>
          <p:cNvPr id="2" name="Date Placeholder 1"/>
          <p:cNvSpPr>
            <a:spLocks noGrp="1"/>
          </p:cNvSpPr>
          <p:nvPr>
            <p:ph type="dt" sz="half" idx="10"/>
          </p:nvPr>
        </p:nvSpPr>
        <p:spPr/>
        <p:txBody>
          <a:bodyPr/>
          <a:lstStyle/>
          <a:p>
            <a:fld id="{BB31D790-A8FA-438E-A4BB-8B2C9B1ABBF4}"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39</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536588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r>
              <a:rPr lang="en" sz="2800" dirty="0" smtClean="0"/>
              <a:t>Image </a:t>
            </a:r>
            <a:r>
              <a:rPr lang="en" sz="2800" dirty="0"/>
              <a:t>generation </a:t>
            </a:r>
            <a:r>
              <a:rPr lang="en" sz="2800" dirty="0" smtClean="0"/>
              <a:t>examples</a:t>
            </a:r>
            <a:endParaRPr lang="en" sz="2800" dirty="0"/>
          </a:p>
        </p:txBody>
      </p:sp>
      <p:sp>
        <p:nvSpPr>
          <p:cNvPr id="2" name="Date Placeholder 1"/>
          <p:cNvSpPr>
            <a:spLocks noGrp="1"/>
          </p:cNvSpPr>
          <p:nvPr>
            <p:ph type="dt" sz="half" idx="10"/>
          </p:nvPr>
        </p:nvSpPr>
        <p:spPr/>
        <p:txBody>
          <a:bodyPr/>
          <a:lstStyle/>
          <a:p>
            <a:fld id="{72D53FE7-EC6F-4367-BF77-7A1A447548FC}"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4</a:t>
            </a:fld>
            <a:endParaRPr lang="en" sz="750" dirty="0">
              <a:solidFill>
                <a:schemeClr val="lt2"/>
              </a:solidFill>
              <a:latin typeface="Roboto"/>
              <a:ea typeface="Roboto"/>
              <a:cs typeface="Roboto"/>
              <a:sym typeface="Roboto"/>
            </a:endParaRPr>
          </a:p>
        </p:txBody>
      </p:sp>
      <p:pic>
        <p:nvPicPr>
          <p:cNvPr id="93" name="Shape 93"/>
          <p:cNvPicPr preferRelativeResize="0"/>
          <p:nvPr/>
        </p:nvPicPr>
        <p:blipFill>
          <a:blip r:embed="rId3">
            <a:extLst>
              <a:ext uri="{28A0092B-C50C-407E-A947-70E740481C1C}">
                <a14:useLocalDpi xmlns:a14="http://schemas.microsoft.com/office/drawing/2010/main" val="0"/>
              </a:ext>
            </a:extLst>
          </a:blip>
          <a:stretch>
            <a:fillRect/>
          </a:stretch>
        </p:blipFill>
        <p:spPr>
          <a:xfrm>
            <a:off x="597433" y="1552057"/>
            <a:ext cx="2567713" cy="1711344"/>
          </a:xfrm>
          <a:prstGeom prst="rect">
            <a:avLst/>
          </a:prstGeom>
          <a:ln>
            <a:noFill/>
          </a:ln>
          <a:effectLst>
            <a:outerShdw blurRad="190500" algn="tl" rotWithShape="0">
              <a:srgbClr val="000000">
                <a:alpha val="70000"/>
              </a:srgbClr>
            </a:outerShdw>
          </a:effectLst>
        </p:spPr>
      </p:pic>
      <p:pic>
        <p:nvPicPr>
          <p:cNvPr id="94" name="Shape 94"/>
          <p:cNvPicPr preferRelativeResize="0"/>
          <p:nvPr/>
        </p:nvPicPr>
        <p:blipFill>
          <a:blip r:embed="rId4"/>
          <a:stretch>
            <a:fillRect/>
          </a:stretch>
        </p:blipFill>
        <p:spPr>
          <a:xfrm>
            <a:off x="4100591" y="1451187"/>
            <a:ext cx="1957308" cy="1857919"/>
          </a:xfrm>
          <a:prstGeom prst="rect">
            <a:avLst/>
          </a:prstGeom>
          <a:ln>
            <a:noFill/>
          </a:ln>
          <a:effectLst>
            <a:outerShdw blurRad="190500" algn="tl" rotWithShape="0">
              <a:srgbClr val="000000">
                <a:alpha val="70000"/>
              </a:srgbClr>
            </a:outerShdw>
          </a:effectLst>
        </p:spPr>
      </p:pic>
      <p:sp>
        <p:nvSpPr>
          <p:cNvPr id="10" name="TextBox 9"/>
          <p:cNvSpPr txBox="1"/>
          <p:nvPr/>
        </p:nvSpPr>
        <p:spPr>
          <a:xfrm>
            <a:off x="4300078" y="3309106"/>
            <a:ext cx="1685335" cy="261610"/>
          </a:xfrm>
          <a:prstGeom prst="rect">
            <a:avLst/>
          </a:prstGeom>
          <a:noFill/>
        </p:spPr>
        <p:txBody>
          <a:bodyPr wrap="square" rtlCol="0">
            <a:spAutoFit/>
          </a:bodyPr>
          <a:lstStyle/>
          <a:p>
            <a:pPr algn="ctr"/>
            <a:r>
              <a:rPr lang="en-US" sz="1100" dirty="0">
                <a:latin typeface="+mn-lt"/>
                <a:cs typeface="Arial" panose="020B0604020202020204" pitchFamily="34" charset="0"/>
              </a:rPr>
              <a:t> </a:t>
            </a:r>
            <a:r>
              <a:rPr lang="en-US" sz="1100" dirty="0" err="1" smtClean="0">
                <a:latin typeface="+mn-lt"/>
                <a:cs typeface="Arial" panose="020B0604020202020204" pitchFamily="34" charset="0"/>
              </a:rPr>
              <a:t>Simonyan</a:t>
            </a:r>
            <a:r>
              <a:rPr lang="en-US" sz="1100" dirty="0" smtClean="0">
                <a:latin typeface="+mn-lt"/>
                <a:cs typeface="Arial" panose="020B0604020202020204" pitchFamily="34" charset="0"/>
              </a:rPr>
              <a:t> </a:t>
            </a:r>
            <a:r>
              <a:rPr lang="en-US" sz="1100" dirty="0">
                <a:latin typeface="+mn-lt"/>
                <a:cs typeface="Arial" panose="020B0604020202020204" pitchFamily="34" charset="0"/>
              </a:rPr>
              <a:t>et al. </a:t>
            </a:r>
            <a:r>
              <a:rPr lang="en-US" sz="1100" dirty="0" smtClean="0">
                <a:latin typeface="+mn-lt"/>
                <a:cs typeface="Arial" panose="020B0604020202020204" pitchFamily="34" charset="0"/>
              </a:rPr>
              <a:t>2014</a:t>
            </a:r>
            <a:r>
              <a:rPr lang="en-US" sz="1100" dirty="0">
                <a:latin typeface="+mn-lt"/>
                <a:cs typeface="Arial" panose="020B0604020202020204" pitchFamily="34" charset="0"/>
              </a:rPr>
              <a:t> </a:t>
            </a:r>
          </a:p>
        </p:txBody>
      </p:sp>
      <p:sp>
        <p:nvSpPr>
          <p:cNvPr id="15" name="TextBox 14"/>
          <p:cNvSpPr txBox="1"/>
          <p:nvPr/>
        </p:nvSpPr>
        <p:spPr>
          <a:xfrm>
            <a:off x="881505" y="3309106"/>
            <a:ext cx="2090295" cy="261610"/>
          </a:xfrm>
          <a:prstGeom prst="rect">
            <a:avLst/>
          </a:prstGeom>
          <a:noFill/>
        </p:spPr>
        <p:txBody>
          <a:bodyPr wrap="square" rtlCol="0">
            <a:spAutoFit/>
          </a:bodyPr>
          <a:lstStyle/>
          <a:p>
            <a:pPr algn="ctr"/>
            <a:r>
              <a:rPr lang="en-US" sz="1100" dirty="0" err="1" smtClean="0">
                <a:latin typeface="+mn-lt"/>
              </a:rPr>
              <a:t>Mordvintsev</a:t>
            </a:r>
            <a:r>
              <a:rPr lang="en-US" sz="1100" dirty="0" smtClean="0">
                <a:latin typeface="+mn-lt"/>
              </a:rPr>
              <a:t>, 2015</a:t>
            </a:r>
            <a:endParaRPr lang="en-US" sz="1100" dirty="0">
              <a:latin typeface="+mn-lt"/>
            </a:endParaRPr>
          </a:p>
        </p:txBody>
      </p:sp>
    </p:spTree>
    <p:extLst>
      <p:ext uri="{BB962C8B-B14F-4D97-AF65-F5344CB8AC3E}">
        <p14:creationId xmlns:p14="http://schemas.microsoft.com/office/powerpoint/2010/main" val="3459379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idx="1"/>
          </p:nvPr>
        </p:nvSpPr>
        <p:spPr>
          <a:xfrm>
            <a:off x="228600" y="617933"/>
            <a:ext cx="6286500" cy="3976690"/>
          </a:xfrm>
          <a:prstGeom prst="rect">
            <a:avLst/>
          </a:prstGeom>
        </p:spPr>
        <p:txBody>
          <a:bodyPr vert="horz" lIns="68569" tIns="68569" rIns="68569" bIns="68569" rtlCol="0" anchor="t" anchorCtr="0">
            <a:noAutofit/>
          </a:bodyPr>
          <a:lstStyle/>
          <a:p>
            <a:pPr>
              <a:lnSpc>
                <a:spcPct val="120000"/>
              </a:lnSpc>
              <a:spcBef>
                <a:spcPts val="900"/>
              </a:spcBef>
              <a:spcAft>
                <a:spcPts val="900"/>
              </a:spcAft>
              <a:buFont typeface="Arial" panose="020B0604020202020204" pitchFamily="34" charset="0"/>
              <a:buChar char="•"/>
            </a:pPr>
            <a:r>
              <a:rPr lang="en-US" sz="1800" dirty="0" err="1" smtClean="0">
                <a:solidFill>
                  <a:schemeClr val="dk1"/>
                </a:solidFill>
                <a:highlight>
                  <a:srgbClr val="FFFFFF"/>
                </a:highlight>
              </a:rPr>
              <a:t>Ganin</a:t>
            </a:r>
            <a:r>
              <a:rPr lang="en-US" sz="1800" dirty="0">
                <a:solidFill>
                  <a:schemeClr val="dk1"/>
                </a:solidFill>
                <a:highlight>
                  <a:srgbClr val="FFFFFF"/>
                </a:highlight>
              </a:rPr>
              <a:t>, </a:t>
            </a:r>
            <a:r>
              <a:rPr lang="en-US" sz="1800" dirty="0" err="1" smtClean="0">
                <a:solidFill>
                  <a:schemeClr val="dk1"/>
                </a:solidFill>
                <a:highlight>
                  <a:srgbClr val="FFFFFF"/>
                </a:highlight>
              </a:rPr>
              <a:t>Kononenko</a:t>
            </a:r>
            <a:r>
              <a:rPr lang="en-US" sz="1800" dirty="0">
                <a:solidFill>
                  <a:schemeClr val="dk1"/>
                </a:solidFill>
                <a:highlight>
                  <a:srgbClr val="FFFFFF"/>
                </a:highlight>
              </a:rPr>
              <a:t>, </a:t>
            </a:r>
            <a:r>
              <a:rPr lang="en-US" sz="1800" dirty="0" err="1" smtClean="0">
                <a:solidFill>
                  <a:schemeClr val="dk1"/>
                </a:solidFill>
                <a:highlight>
                  <a:srgbClr val="FFFFFF"/>
                </a:highlight>
              </a:rPr>
              <a:t>Sungatullina</a:t>
            </a:r>
            <a:r>
              <a:rPr lang="en-US" sz="1800" dirty="0">
                <a:solidFill>
                  <a:schemeClr val="dk1"/>
                </a:solidFill>
                <a:highlight>
                  <a:srgbClr val="FFFFFF"/>
                </a:highlight>
              </a:rPr>
              <a:t>, </a:t>
            </a:r>
            <a:r>
              <a:rPr lang="en-US" sz="1800" dirty="0" err="1" smtClean="0">
                <a:solidFill>
                  <a:schemeClr val="dk1"/>
                </a:solidFill>
                <a:highlight>
                  <a:srgbClr val="FFFFFF"/>
                </a:highlight>
              </a:rPr>
              <a:t>Lempitsky</a:t>
            </a:r>
            <a:r>
              <a:rPr lang="en-US" sz="1800" dirty="0" smtClean="0">
                <a:solidFill>
                  <a:schemeClr val="dk1"/>
                </a:solidFill>
                <a:highlight>
                  <a:srgbClr val="FFFFFF"/>
                </a:highlight>
              </a:rPr>
              <a:t>, ECCV 2016</a:t>
            </a:r>
            <a:endParaRPr lang="en" sz="1800" dirty="0" smtClean="0">
              <a:solidFill>
                <a:schemeClr val="dk1"/>
              </a:solidFill>
              <a:highlight>
                <a:srgbClr val="FFFFFF"/>
              </a:highlight>
            </a:endParaRPr>
          </a:p>
        </p:txBody>
      </p:sp>
      <p:sp>
        <p:nvSpPr>
          <p:cNvPr id="119" name="Shape 119"/>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DeepWarp</a:t>
            </a:r>
            <a:endParaRPr lang="en" dirty="0"/>
          </a:p>
        </p:txBody>
      </p:sp>
      <p:sp>
        <p:nvSpPr>
          <p:cNvPr id="2" name="Date Placeholder 1"/>
          <p:cNvSpPr>
            <a:spLocks noGrp="1"/>
          </p:cNvSpPr>
          <p:nvPr>
            <p:ph type="dt" sz="half" idx="10"/>
          </p:nvPr>
        </p:nvSpPr>
        <p:spPr/>
        <p:txBody>
          <a:bodyPr/>
          <a:lstStyle/>
          <a:p>
            <a:fld id="{BB31D790-A8FA-438E-A4BB-8B2C9B1ABBF4}"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40</a:t>
            </a:fld>
            <a:endParaRPr lang="en" sz="750">
              <a:solidFill>
                <a:schemeClr val="lt2"/>
              </a:solidFill>
              <a:latin typeface="Roboto"/>
              <a:ea typeface="Roboto"/>
              <a:cs typeface="Roboto"/>
              <a:sym typeface="Robot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1" y="2637046"/>
            <a:ext cx="2301240" cy="218617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8172" y="2637047"/>
            <a:ext cx="2186178" cy="218617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1282" y="2637046"/>
            <a:ext cx="2257856" cy="218617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4919" y="1018369"/>
            <a:ext cx="1618677" cy="161867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1915" y="1018370"/>
            <a:ext cx="1616072" cy="1595459"/>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3560" y="1022406"/>
            <a:ext cx="1591423" cy="1591423"/>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2492" y="1022405"/>
            <a:ext cx="1568207" cy="1568207"/>
          </a:xfrm>
          <a:prstGeom prst="rect">
            <a:avLst/>
          </a:prstGeom>
        </p:spPr>
      </p:pic>
    </p:spTree>
    <p:extLst>
      <p:ext uri="{BB962C8B-B14F-4D97-AF65-F5344CB8AC3E}">
        <p14:creationId xmlns:p14="http://schemas.microsoft.com/office/powerpoint/2010/main" val="371709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idx="1"/>
          </p:nvPr>
        </p:nvSpPr>
        <p:spPr>
          <a:xfrm>
            <a:off x="228600" y="617933"/>
            <a:ext cx="6286500" cy="3976690"/>
          </a:xfrm>
          <a:prstGeom prst="rect">
            <a:avLst/>
          </a:prstGeom>
        </p:spPr>
        <p:txBody>
          <a:bodyPr vert="horz" lIns="68569" tIns="68569" rIns="68569" bIns="68569" rtlCol="0" anchor="t" anchorCtr="0">
            <a:noAutofit/>
          </a:bodyPr>
          <a:lstStyle/>
          <a:p>
            <a:r>
              <a:rPr lang="en-US" sz="1800" u="sng" dirty="0">
                <a:hlinkClick r:id="rId3"/>
              </a:rPr>
              <a:t>Conditional Image Generation with </a:t>
            </a:r>
            <a:r>
              <a:rPr lang="en-US" sz="1800" u="sng" dirty="0" err="1">
                <a:hlinkClick r:id="rId3"/>
              </a:rPr>
              <a:t>PixelCNN</a:t>
            </a:r>
            <a:r>
              <a:rPr lang="en-US" sz="1800" u="sng" dirty="0">
                <a:hlinkClick r:id="rId3"/>
              </a:rPr>
              <a:t> Decoders</a:t>
            </a:r>
            <a:endParaRPr lang="en-US" sz="1800" dirty="0"/>
          </a:p>
        </p:txBody>
      </p:sp>
      <p:sp>
        <p:nvSpPr>
          <p:cNvPr id="119" name="Shape 119"/>
          <p:cNvSpPr txBox="1">
            <a:spLocks noGrp="1"/>
          </p:cNvSpPr>
          <p:nvPr>
            <p:ph type="title"/>
          </p:nvPr>
        </p:nvSpPr>
        <p:spPr>
          <a:prstGeom prst="rect">
            <a:avLst/>
          </a:prstGeom>
        </p:spPr>
        <p:txBody>
          <a:bodyPr vert="horz" lIns="68569" tIns="68569" rIns="68569" bIns="68569" rtlCol="0" anchor="b" anchorCtr="0">
            <a:noAutofit/>
          </a:bodyPr>
          <a:lstStyle/>
          <a:p>
            <a:r>
              <a:rPr lang="en-US" dirty="0" err="1" smtClean="0"/>
              <a:t>PixelCNN</a:t>
            </a:r>
            <a:endParaRPr lang="en" dirty="0"/>
          </a:p>
        </p:txBody>
      </p:sp>
      <p:sp>
        <p:nvSpPr>
          <p:cNvPr id="2" name="Date Placeholder 1"/>
          <p:cNvSpPr>
            <a:spLocks noGrp="1"/>
          </p:cNvSpPr>
          <p:nvPr>
            <p:ph type="dt" sz="half" idx="10"/>
          </p:nvPr>
        </p:nvSpPr>
        <p:spPr/>
        <p:txBody>
          <a:bodyPr/>
          <a:lstStyle/>
          <a:p>
            <a:fld id="{BB31D790-A8FA-438E-A4BB-8B2C9B1ABBF4}"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41</a:t>
            </a:fld>
            <a:endParaRPr lang="en" sz="750">
              <a:solidFill>
                <a:schemeClr val="lt2"/>
              </a:solidFill>
              <a:latin typeface="Roboto"/>
              <a:ea typeface="Roboto"/>
              <a:cs typeface="Roboto"/>
              <a:sym typeface="Roboto"/>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95" y="1216924"/>
            <a:ext cx="6839905" cy="3515216"/>
          </a:xfrm>
          <a:prstGeom prst="rect">
            <a:avLst/>
          </a:prstGeom>
        </p:spPr>
      </p:pic>
    </p:spTree>
    <p:extLst>
      <p:ext uri="{BB962C8B-B14F-4D97-AF65-F5344CB8AC3E}">
        <p14:creationId xmlns:p14="http://schemas.microsoft.com/office/powerpoint/2010/main" val="3439839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Shape 174"/>
          <p:cNvSpPr txBox="1">
            <a:spLocks noGrp="1"/>
          </p:cNvSpPr>
          <p:nvPr>
            <p:ph idx="1"/>
          </p:nvPr>
        </p:nvSpPr>
        <p:spPr>
          <a:prstGeom prst="rect">
            <a:avLst/>
          </a:prstGeom>
        </p:spPr>
        <p:txBody>
          <a:bodyPr vert="horz" lIns="68569" tIns="68569" rIns="68569" bIns="68569" rtlCol="0" anchor="t" anchorCtr="0">
            <a:noAutofit/>
          </a:bodyPr>
          <a:lstStyle/>
          <a:p>
            <a:pPr algn="ctr">
              <a:buNone/>
            </a:pPr>
            <a:endParaRPr lang="en" dirty="0" smtClean="0"/>
          </a:p>
          <a:p>
            <a:pPr algn="ctr">
              <a:buNone/>
            </a:pPr>
            <a:endParaRPr lang="en" dirty="0"/>
          </a:p>
          <a:p>
            <a:pPr algn="ctr">
              <a:buNone/>
            </a:pPr>
            <a:endParaRPr lang="en" dirty="0" smtClean="0"/>
          </a:p>
          <a:p>
            <a:pPr algn="ctr">
              <a:buNone/>
            </a:pPr>
            <a:r>
              <a:rPr lang="en" dirty="0" smtClean="0"/>
              <a:t>Thank you!</a:t>
            </a:r>
            <a:endParaRPr lang="en" dirty="0"/>
          </a:p>
        </p:txBody>
      </p:sp>
      <p:sp>
        <p:nvSpPr>
          <p:cNvPr id="173" name="Shape 173"/>
          <p:cNvSpPr txBox="1">
            <a:spLocks noGrp="1"/>
          </p:cNvSpPr>
          <p:nvPr>
            <p:ph type="title"/>
          </p:nvPr>
        </p:nvSpPr>
        <p:spPr>
          <a:prstGeom prst="rect">
            <a:avLst/>
          </a:prstGeom>
        </p:spPr>
        <p:txBody>
          <a:bodyPr vert="horz" lIns="68569" tIns="68569" rIns="68569" bIns="68569" rtlCol="0" anchor="b" anchorCtr="0">
            <a:noAutofit/>
          </a:bodyPr>
          <a:lstStyle/>
          <a:p>
            <a:r>
              <a:rPr lang="en-US" dirty="0" smtClean="0"/>
              <a:t>The last slide</a:t>
            </a:r>
            <a:endParaRPr lang="en" dirty="0"/>
          </a:p>
        </p:txBody>
      </p:sp>
      <p:sp>
        <p:nvSpPr>
          <p:cNvPr id="2" name="Date Placeholder 1"/>
          <p:cNvSpPr>
            <a:spLocks noGrp="1"/>
          </p:cNvSpPr>
          <p:nvPr>
            <p:ph type="dt" sz="half" idx="10"/>
          </p:nvPr>
        </p:nvSpPr>
        <p:spPr/>
        <p:txBody>
          <a:bodyPr/>
          <a:lstStyle/>
          <a:p>
            <a:fld id="{D2EFB6CD-4B95-4C36-895C-1C0992EB06C5}"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42</a:t>
            </a:fld>
            <a:endParaRPr lang="en" sz="75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1517432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Shape 120"/>
          <p:cNvSpPr txBox="1">
            <a:spLocks noGrp="1"/>
          </p:cNvSpPr>
          <p:nvPr>
            <p:ph idx="1"/>
          </p:nvPr>
        </p:nvSpPr>
        <p:spPr>
          <a:prstGeom prst="rect">
            <a:avLst/>
          </a:prstGeom>
        </p:spPr>
        <p:txBody>
          <a:bodyPr vert="horz" lIns="68569" tIns="68569" rIns="68569" bIns="68569" rtlCol="0" anchor="t" anchorCtr="0">
            <a:noAutofit/>
          </a:bodyPr>
          <a:lstStyle/>
          <a:p>
            <a:pPr>
              <a:lnSpc>
                <a:spcPct val="120000"/>
              </a:lnSpc>
              <a:spcBef>
                <a:spcPts val="900"/>
              </a:spcBef>
              <a:spcAft>
                <a:spcPts val="900"/>
              </a:spcAft>
              <a:buSzPct val="100000"/>
              <a:buFont typeface="Arial" panose="020B0604020202020204" pitchFamily="34" charset="0"/>
              <a:buChar char="•"/>
            </a:pPr>
            <a:endParaRPr lang="en" sz="1400" b="1" dirty="0" smtClean="0">
              <a:solidFill>
                <a:schemeClr val="dk1"/>
              </a:solidFill>
              <a:highlight>
                <a:srgbClr val="FFFFFF"/>
              </a:highlight>
            </a:endParaRPr>
          </a:p>
          <a:p>
            <a:pPr>
              <a:lnSpc>
                <a:spcPct val="120000"/>
              </a:lnSpc>
              <a:spcBef>
                <a:spcPts val="900"/>
              </a:spcBef>
              <a:spcAft>
                <a:spcPts val="900"/>
              </a:spcAft>
              <a:buSzPct val="100000"/>
              <a:buFont typeface="Arial" panose="020B0604020202020204" pitchFamily="34" charset="0"/>
              <a:buChar char="•"/>
            </a:pPr>
            <a:r>
              <a:rPr lang="en" sz="1400" b="1" dirty="0" smtClean="0">
                <a:solidFill>
                  <a:schemeClr val="dk1"/>
                </a:solidFill>
                <a:highlight>
                  <a:srgbClr val="FFFFFF"/>
                </a:highlight>
              </a:rPr>
              <a:t>Generative </a:t>
            </a:r>
            <a:r>
              <a:rPr lang="en" sz="1400" b="1" dirty="0">
                <a:solidFill>
                  <a:schemeClr val="dk1"/>
                </a:solidFill>
                <a:highlight>
                  <a:srgbClr val="FFFFFF"/>
                </a:highlight>
              </a:rPr>
              <a:t>Adversarial Networks</a:t>
            </a:r>
            <a:r>
              <a:rPr lang="en" sz="1400" dirty="0"/>
              <a:t> </a:t>
            </a:r>
            <a:r>
              <a:rPr lang="ru-RU" sz="1400" i="1" dirty="0" smtClean="0"/>
              <a:t>(</a:t>
            </a:r>
            <a:r>
              <a:rPr lang="en" sz="1400" i="1" dirty="0" smtClean="0">
                <a:highlight>
                  <a:srgbClr val="FFFFFF"/>
                </a:highlight>
              </a:rPr>
              <a:t>Goodfellow</a:t>
            </a:r>
            <a:r>
              <a:rPr lang="ru-RU" sz="1400" i="1" dirty="0" smtClean="0">
                <a:highlight>
                  <a:srgbClr val="FFFFFF"/>
                </a:highlight>
              </a:rPr>
              <a:t> </a:t>
            </a:r>
            <a:r>
              <a:rPr lang="en-US" sz="1400" i="1" dirty="0" smtClean="0">
                <a:highlight>
                  <a:srgbClr val="FFFFFF"/>
                </a:highlight>
              </a:rPr>
              <a:t>et. </a:t>
            </a:r>
            <a:r>
              <a:rPr lang="en-US" sz="1400" i="1" dirty="0">
                <a:highlight>
                  <a:srgbClr val="FFFFFF"/>
                </a:highlight>
              </a:rPr>
              <a:t>a</a:t>
            </a:r>
            <a:r>
              <a:rPr lang="en-US" sz="1400" i="1" dirty="0" smtClean="0">
                <a:highlight>
                  <a:srgbClr val="FFFFFF"/>
                </a:highlight>
              </a:rPr>
              <a:t>l., NIPS 2014</a:t>
            </a:r>
            <a:r>
              <a:rPr lang="ru-RU" sz="1400" i="1" dirty="0" smtClean="0">
                <a:highlight>
                  <a:srgbClr val="FFFFFF"/>
                </a:highlight>
              </a:rPr>
              <a:t>)</a:t>
            </a:r>
            <a:r>
              <a:rPr lang="en-US" sz="1400" dirty="0" smtClean="0">
                <a:highlight>
                  <a:srgbClr val="FFFFFF"/>
                </a:highlight>
              </a:rPr>
              <a:t>: a </a:t>
            </a:r>
            <a:r>
              <a:rPr lang="en-US" sz="1400" dirty="0" smtClean="0"/>
              <a:t>neural </a:t>
            </a:r>
            <a:r>
              <a:rPr lang="en-US" sz="1400" dirty="0"/>
              <a:t>network aims to produce samples that are indistinguishable from real </a:t>
            </a:r>
            <a:r>
              <a:rPr lang="en-US" sz="1400" dirty="0" smtClean="0"/>
              <a:t>examples</a:t>
            </a:r>
          </a:p>
          <a:p>
            <a:pPr marL="0" indent="0">
              <a:lnSpc>
                <a:spcPct val="120000"/>
              </a:lnSpc>
              <a:spcBef>
                <a:spcPts val="900"/>
              </a:spcBef>
              <a:spcAft>
                <a:spcPts val="900"/>
              </a:spcAft>
              <a:buSzPct val="100000"/>
              <a:buNone/>
            </a:pPr>
            <a:endParaRPr lang="en-US" sz="1400" b="1" dirty="0" smtClean="0">
              <a:solidFill>
                <a:schemeClr val="dk1"/>
              </a:solidFill>
              <a:highlight>
                <a:srgbClr val="FFFFFF"/>
              </a:highlight>
            </a:endParaRPr>
          </a:p>
          <a:p>
            <a:pPr>
              <a:lnSpc>
                <a:spcPct val="120000"/>
              </a:lnSpc>
              <a:spcBef>
                <a:spcPts val="900"/>
              </a:spcBef>
              <a:spcAft>
                <a:spcPts val="900"/>
              </a:spcAft>
              <a:buSzPct val="100000"/>
              <a:buFont typeface="Arial" panose="020B0604020202020204" pitchFamily="34" charset="0"/>
              <a:buChar char="•"/>
            </a:pPr>
            <a:r>
              <a:rPr lang="en" sz="1400" b="1" dirty="0" smtClean="0">
                <a:solidFill>
                  <a:schemeClr val="dk1"/>
                </a:solidFill>
                <a:highlight>
                  <a:srgbClr val="FFFFFF"/>
                </a:highlight>
              </a:rPr>
              <a:t>Perceptual Losses for Real-Time Style Transfer and Super-Resolution</a:t>
            </a:r>
            <a:r>
              <a:rPr lang="en" sz="1400" dirty="0" smtClean="0">
                <a:solidFill>
                  <a:schemeClr val="dk1"/>
                </a:solidFill>
                <a:highlight>
                  <a:srgbClr val="FFFFFF"/>
                </a:highlight>
              </a:rPr>
              <a:t>, </a:t>
            </a:r>
            <a:r>
              <a:rPr lang="en" sz="1400" i="1" dirty="0" smtClean="0">
                <a:solidFill>
                  <a:schemeClr val="dk1"/>
                </a:solidFill>
                <a:highlight>
                  <a:srgbClr val="FFFFFF"/>
                </a:highlight>
              </a:rPr>
              <a:t>(</a:t>
            </a:r>
            <a:r>
              <a:rPr lang="en" sz="1400" i="1" dirty="0" smtClean="0">
                <a:highlight>
                  <a:srgbClr val="FFFFFF"/>
                </a:highlight>
              </a:rPr>
              <a:t>Johnson </a:t>
            </a:r>
            <a:r>
              <a:rPr lang="en" sz="1400" i="1" dirty="0" smtClean="0">
                <a:solidFill>
                  <a:schemeClr val="dk1"/>
                </a:solidFill>
                <a:highlight>
                  <a:srgbClr val="FFFFFF"/>
                </a:highlight>
              </a:rPr>
              <a:t>et. </a:t>
            </a:r>
            <a:r>
              <a:rPr lang="en-US" sz="1400" i="1" dirty="0" smtClean="0">
                <a:solidFill>
                  <a:schemeClr val="dk1"/>
                </a:solidFill>
                <a:highlight>
                  <a:srgbClr val="FFFFFF"/>
                </a:highlight>
              </a:rPr>
              <a:t>a</a:t>
            </a:r>
            <a:r>
              <a:rPr lang="en" sz="1400" i="1" dirty="0" smtClean="0">
                <a:solidFill>
                  <a:schemeClr val="dk1"/>
                </a:solidFill>
                <a:highlight>
                  <a:srgbClr val="FFFFFF"/>
                </a:highlight>
              </a:rPr>
              <a:t>l., ECCV 2016)</a:t>
            </a:r>
            <a:r>
              <a:rPr lang="en-US" sz="1400" dirty="0" smtClean="0">
                <a:solidFill>
                  <a:schemeClr val="dk1"/>
                </a:solidFill>
                <a:highlight>
                  <a:srgbClr val="FFFFFF"/>
                </a:highlight>
              </a:rPr>
              <a:t>:</a:t>
            </a:r>
            <a:r>
              <a:rPr lang="en" sz="1400" dirty="0" smtClean="0">
                <a:solidFill>
                  <a:schemeClr val="dk1"/>
                </a:solidFill>
                <a:highlight>
                  <a:srgbClr val="FFFFFF"/>
                </a:highlight>
              </a:rPr>
              <a:t> very similar approach fast stylization approach.</a:t>
            </a:r>
            <a:endParaRPr lang="en" sz="1400" b="1" dirty="0" smtClean="0">
              <a:highlight>
                <a:srgbClr val="FFFFFF"/>
              </a:highlight>
            </a:endParaRPr>
          </a:p>
          <a:p>
            <a:pPr>
              <a:lnSpc>
                <a:spcPct val="120000"/>
              </a:lnSpc>
              <a:spcBef>
                <a:spcPts val="900"/>
              </a:spcBef>
              <a:spcAft>
                <a:spcPts val="900"/>
              </a:spcAft>
              <a:buSzPct val="100000"/>
              <a:buFont typeface="Arial" panose="020B0604020202020204" pitchFamily="34" charset="0"/>
              <a:buChar char="•"/>
            </a:pPr>
            <a:r>
              <a:rPr lang="en" sz="1400" b="1" dirty="0" smtClean="0">
                <a:highlight>
                  <a:srgbClr val="FFFFFF"/>
                </a:highlight>
              </a:rPr>
              <a:t>Precomputed Real-Time Texture Synthesis with Markovian Generative Adversarial Networks </a:t>
            </a:r>
            <a:r>
              <a:rPr lang="en" sz="1400" i="1" dirty="0" smtClean="0">
                <a:highlight>
                  <a:srgbClr val="FFFFFF"/>
                </a:highlight>
              </a:rPr>
              <a:t>(Li &amp; Wand, ECCV 2016)</a:t>
            </a:r>
            <a:r>
              <a:rPr lang="en" sz="1400" dirty="0" smtClean="0">
                <a:highlight>
                  <a:srgbClr val="FFFFFF"/>
                </a:highlight>
              </a:rPr>
              <a:t>: similar patch-based style transfer acceleration approach. </a:t>
            </a:r>
            <a:endParaRPr lang="en" sz="1400" dirty="0">
              <a:highlight>
                <a:srgbClr val="FFFFFF"/>
              </a:highlight>
              <a:hlinkClick r:id="rId3"/>
            </a:endParaRPr>
          </a:p>
          <a:p>
            <a:pPr>
              <a:lnSpc>
                <a:spcPct val="120000"/>
              </a:lnSpc>
              <a:spcBef>
                <a:spcPts val="900"/>
              </a:spcBef>
              <a:spcAft>
                <a:spcPts val="900"/>
              </a:spcAft>
              <a:buFont typeface="Arial" panose="020B0604020202020204" pitchFamily="34" charset="0"/>
              <a:buChar char="•"/>
            </a:pPr>
            <a:endParaRPr lang="en" sz="1400" dirty="0" smtClean="0">
              <a:solidFill>
                <a:schemeClr val="dk1"/>
              </a:solidFill>
              <a:highlight>
                <a:srgbClr val="FFFFFF"/>
              </a:highlight>
            </a:endParaRPr>
          </a:p>
        </p:txBody>
      </p:sp>
      <p:sp>
        <p:nvSpPr>
          <p:cNvPr id="119" name="Shape 119"/>
          <p:cNvSpPr txBox="1">
            <a:spLocks noGrp="1"/>
          </p:cNvSpPr>
          <p:nvPr>
            <p:ph type="title"/>
          </p:nvPr>
        </p:nvSpPr>
        <p:spPr>
          <a:prstGeom prst="rect">
            <a:avLst/>
          </a:prstGeom>
        </p:spPr>
        <p:txBody>
          <a:bodyPr vert="horz" lIns="68569" tIns="68569" rIns="68569" bIns="68569" rtlCol="0" anchor="b" anchorCtr="0">
            <a:noAutofit/>
          </a:bodyPr>
          <a:lstStyle/>
          <a:p>
            <a:r>
              <a:rPr lang="en" dirty="0" smtClean="0"/>
              <a:t>Related work</a:t>
            </a:r>
            <a:endParaRPr lang="en" dirty="0"/>
          </a:p>
        </p:txBody>
      </p:sp>
      <p:sp>
        <p:nvSpPr>
          <p:cNvPr id="2" name="Date Placeholder 1"/>
          <p:cNvSpPr>
            <a:spLocks noGrp="1"/>
          </p:cNvSpPr>
          <p:nvPr>
            <p:ph type="dt" sz="half" idx="10"/>
          </p:nvPr>
        </p:nvSpPr>
        <p:spPr/>
        <p:txBody>
          <a:bodyPr/>
          <a:lstStyle/>
          <a:p>
            <a:fld id="{2650FAE8-C8BC-4727-99C6-96A1E184B301}"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43</a:t>
            </a:fld>
            <a:endParaRPr lang="en" sz="750">
              <a:solidFill>
                <a:schemeClr val="lt2"/>
              </a:solidFill>
              <a:latin typeface="Roboto"/>
              <a:ea typeface="Roboto"/>
              <a:cs typeface="Roboto"/>
              <a:sym typeface="Roboto"/>
            </a:endParaRPr>
          </a:p>
        </p:txBody>
      </p:sp>
      <p:sp>
        <p:nvSpPr>
          <p:cNvPr id="5" name="TextBox 4"/>
          <p:cNvSpPr txBox="1"/>
          <p:nvPr/>
        </p:nvSpPr>
        <p:spPr>
          <a:xfrm>
            <a:off x="228600" y="2233035"/>
            <a:ext cx="2549106" cy="307777"/>
          </a:xfrm>
          <a:prstGeom prst="rect">
            <a:avLst/>
          </a:prstGeom>
          <a:noFill/>
        </p:spPr>
        <p:txBody>
          <a:bodyPr wrap="square" rtlCol="0">
            <a:spAutoFit/>
          </a:bodyPr>
          <a:lstStyle/>
          <a:p>
            <a:r>
              <a:rPr lang="en-US" u="sng" dirty="0" smtClean="0">
                <a:solidFill>
                  <a:schemeClr val="bg1">
                    <a:lumMod val="50000"/>
                  </a:schemeClr>
                </a:solidFill>
              </a:rPr>
              <a:t>Similar concurrent work      </a:t>
            </a:r>
            <a:endParaRPr lang="en-US" u="sng" dirty="0">
              <a:solidFill>
                <a:schemeClr val="bg1">
                  <a:lumMod val="50000"/>
                </a:schemeClr>
              </a:solidFill>
            </a:endParaRPr>
          </a:p>
        </p:txBody>
      </p:sp>
      <p:sp>
        <p:nvSpPr>
          <p:cNvPr id="8" name="TextBox 7"/>
          <p:cNvSpPr txBox="1"/>
          <p:nvPr/>
        </p:nvSpPr>
        <p:spPr>
          <a:xfrm>
            <a:off x="178258" y="1004864"/>
            <a:ext cx="2549106" cy="307777"/>
          </a:xfrm>
          <a:prstGeom prst="rect">
            <a:avLst/>
          </a:prstGeom>
          <a:noFill/>
        </p:spPr>
        <p:txBody>
          <a:bodyPr wrap="square" rtlCol="0">
            <a:spAutoFit/>
          </a:bodyPr>
          <a:lstStyle/>
          <a:p>
            <a:r>
              <a:rPr lang="en-US" u="sng" dirty="0" smtClean="0">
                <a:solidFill>
                  <a:schemeClr val="bg1">
                    <a:lumMod val="50000"/>
                  </a:schemeClr>
                </a:solidFill>
              </a:rPr>
              <a:t>Feed-forward generator</a:t>
            </a:r>
            <a:endParaRPr lang="en-US" u="sng" dirty="0">
              <a:solidFill>
                <a:schemeClr val="bg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idx="1"/>
          </p:nvPr>
        </p:nvSpPr>
        <p:spPr>
          <a:prstGeom prst="rect">
            <a:avLst/>
          </a:prstGeom>
        </p:spPr>
        <p:txBody>
          <a:bodyPr vert="horz" lIns="68569" tIns="68569" rIns="68569" bIns="68569" rtlCol="0" anchor="t" anchorCtr="0">
            <a:noAutofit/>
          </a:bodyPr>
          <a:lstStyle/>
          <a:p>
            <a:pPr>
              <a:buFont typeface="Arial" panose="020B0604020202020204" pitchFamily="34" charset="0"/>
              <a:buChar char="•"/>
            </a:pPr>
            <a:r>
              <a:rPr lang="en-US" dirty="0" smtClean="0"/>
              <a:t>General overview:</a:t>
            </a:r>
            <a:endParaRPr lang="en-US" dirty="0"/>
          </a:p>
          <a:p>
            <a:pPr marL="800100" lvl="1" indent="-457200">
              <a:buFont typeface="+mj-lt"/>
              <a:buAutoNum type="arabicPeriod"/>
            </a:pPr>
            <a:r>
              <a:rPr lang="en-US" sz="2000" dirty="0" smtClean="0"/>
              <a:t>Texture synthesis</a:t>
            </a:r>
          </a:p>
          <a:p>
            <a:pPr marL="800100" lvl="1" indent="-457200">
              <a:buFont typeface="+mj-lt"/>
              <a:buAutoNum type="arabicPeriod"/>
            </a:pPr>
            <a:r>
              <a:rPr lang="en-US" sz="2000" dirty="0" smtClean="0"/>
              <a:t>Image style transfer</a:t>
            </a:r>
          </a:p>
          <a:p>
            <a:pPr marL="800100" lvl="1" indent="-457200">
              <a:buFont typeface="+mj-lt"/>
              <a:buAutoNum type="arabicPeriod"/>
            </a:pPr>
            <a:r>
              <a:rPr lang="en-US" sz="2000" dirty="0" smtClean="0"/>
              <a:t>Neural </a:t>
            </a:r>
            <a:r>
              <a:rPr lang="en-US" sz="2000" dirty="0"/>
              <a:t>doodles</a:t>
            </a:r>
          </a:p>
          <a:p>
            <a:pPr marL="0" lvl="1" indent="0">
              <a:buNone/>
            </a:pPr>
            <a:endParaRPr lang="en-US" i="1" dirty="0"/>
          </a:p>
          <a:p>
            <a:pPr marL="342900" lvl="1" indent="-342900">
              <a:buFont typeface="Arial" panose="020B0604020202020204" pitchFamily="34" charset="0"/>
              <a:buChar char="•"/>
            </a:pPr>
            <a:r>
              <a:rPr lang="en-US" sz="2400" dirty="0" smtClean="0"/>
              <a:t>Our work “Texture networks” (</a:t>
            </a:r>
            <a:r>
              <a:rPr lang="en-US" sz="2400" dirty="0"/>
              <a:t>ICML </a:t>
            </a:r>
            <a:r>
              <a:rPr lang="en-US" sz="2400" dirty="0" smtClean="0"/>
              <a:t>2016):</a:t>
            </a:r>
          </a:p>
          <a:p>
            <a:pPr lvl="1">
              <a:buFont typeface="Arial" panose="020B0604020202020204" pitchFamily="34" charset="0"/>
              <a:buChar char="•"/>
            </a:pPr>
            <a:r>
              <a:rPr lang="en-US" sz="2000" b="1" dirty="0" smtClean="0"/>
              <a:t>Fast</a:t>
            </a:r>
            <a:r>
              <a:rPr lang="en-US" sz="2000" dirty="0" smtClean="0"/>
              <a:t> texture synthesis </a:t>
            </a:r>
          </a:p>
          <a:p>
            <a:pPr lvl="1">
              <a:buFont typeface="Arial" panose="020B0604020202020204" pitchFamily="34" charset="0"/>
              <a:buChar char="•"/>
            </a:pPr>
            <a:r>
              <a:rPr lang="en-US" sz="2000" b="1" dirty="0" smtClean="0"/>
              <a:t>Fast</a:t>
            </a:r>
            <a:r>
              <a:rPr lang="en-US" sz="2000" dirty="0" smtClean="0"/>
              <a:t> image </a:t>
            </a:r>
            <a:r>
              <a:rPr lang="en-US" sz="2000" dirty="0"/>
              <a:t>style </a:t>
            </a:r>
            <a:r>
              <a:rPr lang="en-US" sz="2000" dirty="0" smtClean="0"/>
              <a:t>transfer</a:t>
            </a:r>
          </a:p>
          <a:p>
            <a:pPr lvl="1">
              <a:buFont typeface="Arial" panose="020B0604020202020204" pitchFamily="34" charset="0"/>
              <a:buChar char="•"/>
            </a:pPr>
            <a:r>
              <a:rPr lang="en-US" sz="2000" b="1" dirty="0" smtClean="0"/>
              <a:t>Fast</a:t>
            </a:r>
            <a:r>
              <a:rPr lang="en-US" sz="2000" dirty="0" smtClean="0"/>
              <a:t> neural doodles</a:t>
            </a:r>
          </a:p>
        </p:txBody>
      </p:sp>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r>
              <a:rPr lang="en" sz="2800" dirty="0" smtClean="0"/>
              <a:t>Presentation structure</a:t>
            </a:r>
            <a:endParaRPr lang="en" sz="2800" dirty="0"/>
          </a:p>
        </p:txBody>
      </p:sp>
      <p:sp>
        <p:nvSpPr>
          <p:cNvPr id="2" name="Date Placeholder 1"/>
          <p:cNvSpPr>
            <a:spLocks noGrp="1"/>
          </p:cNvSpPr>
          <p:nvPr>
            <p:ph type="dt" sz="half" idx="10"/>
          </p:nvPr>
        </p:nvSpPr>
        <p:spPr/>
        <p:txBody>
          <a:bodyPr/>
          <a:lstStyle/>
          <a:p>
            <a:fld id="{1C300117-9A05-4EC6-B0AA-4C809356FAAF}"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5</a:t>
            </a:fld>
            <a:endParaRPr lang="en" sz="750" dirty="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157426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idx="1"/>
          </p:nvPr>
        </p:nvSpPr>
        <p:spPr>
          <a:prstGeom prst="rect">
            <a:avLst/>
          </a:prstGeom>
        </p:spPr>
        <p:txBody>
          <a:bodyPr vert="horz" lIns="68569" tIns="68569" rIns="68569" bIns="68569" rtlCol="0" anchor="t" anchorCtr="0">
            <a:noAutofit/>
          </a:bodyPr>
          <a:lstStyle/>
          <a:p>
            <a:pPr>
              <a:buNone/>
            </a:pPr>
            <a:endParaRPr dirty="0"/>
          </a:p>
          <a:p>
            <a:pPr>
              <a:buNone/>
            </a:pPr>
            <a:endParaRPr dirty="0"/>
          </a:p>
        </p:txBody>
      </p:sp>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r>
              <a:rPr lang="en" sz="2800" dirty="0" smtClean="0"/>
              <a:t>Examples: Texture Synthesis</a:t>
            </a:r>
            <a:endParaRPr lang="en" sz="2800" dirty="0"/>
          </a:p>
        </p:txBody>
      </p:sp>
      <p:sp>
        <p:nvSpPr>
          <p:cNvPr id="2" name="Date Placeholder 1"/>
          <p:cNvSpPr>
            <a:spLocks noGrp="1"/>
          </p:cNvSpPr>
          <p:nvPr>
            <p:ph type="dt" sz="half" idx="10"/>
          </p:nvPr>
        </p:nvSpPr>
        <p:spPr/>
        <p:txBody>
          <a:bodyPr/>
          <a:lstStyle/>
          <a:p>
            <a:fld id="{3D2B1731-AD39-42D1-9918-77EA9C1D68DF}"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6</a:t>
            </a:fld>
            <a:endParaRPr lang="en" sz="750" dirty="0">
              <a:solidFill>
                <a:schemeClr val="lt2"/>
              </a:solidFill>
              <a:latin typeface="Roboto"/>
              <a:ea typeface="Roboto"/>
              <a:cs typeface="Roboto"/>
              <a:sym typeface="Roboto"/>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845" y="946018"/>
            <a:ext cx="2856309" cy="1301417"/>
          </a:xfrm>
          <a:prstGeom prst="rect">
            <a:avLst/>
          </a:prstGeom>
          <a:ln>
            <a:noFill/>
          </a:ln>
          <a:effectLst>
            <a:outerShdw blurRad="190500" algn="tl" rotWithShape="0">
              <a:srgbClr val="000000">
                <a:alpha val="70000"/>
              </a:srgbClr>
            </a:outerShdw>
          </a:effectLst>
        </p:spPr>
      </p:pic>
      <p:sp>
        <p:nvSpPr>
          <p:cNvPr id="19" name="TextBox 18"/>
          <p:cNvSpPr txBox="1"/>
          <p:nvPr/>
        </p:nvSpPr>
        <p:spPr>
          <a:xfrm>
            <a:off x="2000846" y="677696"/>
            <a:ext cx="2856308" cy="261610"/>
          </a:xfrm>
          <a:prstGeom prst="rect">
            <a:avLst/>
          </a:prstGeom>
          <a:noFill/>
        </p:spPr>
        <p:txBody>
          <a:bodyPr wrap="square" rtlCol="0">
            <a:spAutoFit/>
          </a:bodyPr>
          <a:lstStyle/>
          <a:p>
            <a:pPr algn="ctr"/>
            <a:r>
              <a:rPr lang="en-US" sz="1100" b="1" dirty="0" smtClean="0">
                <a:latin typeface="+mn-lt"/>
              </a:rPr>
              <a:t>     Source                                Synthesized</a:t>
            </a:r>
            <a:endParaRPr lang="en-US" sz="1100" b="1" dirty="0">
              <a:latin typeface="+mn-lt"/>
            </a:endParaRPr>
          </a:p>
        </p:txBody>
      </p:sp>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4398" y="2422034"/>
            <a:ext cx="2969203" cy="2035072"/>
          </a:xfrm>
          <a:prstGeom prst="rect">
            <a:avLst/>
          </a:prstGeom>
        </p:spPr>
      </p:pic>
      <p:sp>
        <p:nvSpPr>
          <p:cNvPr id="22" name="TextBox 21"/>
          <p:cNvSpPr txBox="1"/>
          <p:nvPr/>
        </p:nvSpPr>
        <p:spPr>
          <a:xfrm>
            <a:off x="1" y="4598619"/>
            <a:ext cx="6857998" cy="240066"/>
          </a:xfrm>
          <a:prstGeom prst="rect">
            <a:avLst/>
          </a:prstGeom>
          <a:noFill/>
        </p:spPr>
        <p:txBody>
          <a:bodyPr wrap="square" rtlCol="0">
            <a:spAutoFit/>
          </a:bodyPr>
          <a:lstStyle/>
          <a:p>
            <a:pPr algn="ctr">
              <a:lnSpc>
                <a:spcPct val="120000"/>
              </a:lnSpc>
              <a:spcBef>
                <a:spcPts val="900"/>
              </a:spcBef>
              <a:spcAft>
                <a:spcPts val="900"/>
              </a:spcAft>
              <a:buSzPct val="100000"/>
            </a:pPr>
            <a:r>
              <a:rPr lang="en-US" sz="800" dirty="0" smtClean="0"/>
              <a:t>L. A. </a:t>
            </a:r>
            <a:r>
              <a:rPr lang="en-US" sz="800" dirty="0" err="1" smtClean="0"/>
              <a:t>Gatys</a:t>
            </a:r>
            <a:r>
              <a:rPr lang="en-US" sz="800" dirty="0"/>
              <a:t>, </a:t>
            </a:r>
            <a:r>
              <a:rPr lang="en-US" sz="800" dirty="0" smtClean="0"/>
              <a:t>A. S. </a:t>
            </a:r>
            <a:r>
              <a:rPr lang="en-US" sz="800" dirty="0" err="1" smtClean="0"/>
              <a:t>Ecker</a:t>
            </a:r>
            <a:r>
              <a:rPr lang="en-US" sz="800" dirty="0"/>
              <a:t>, </a:t>
            </a:r>
            <a:r>
              <a:rPr lang="en-US" sz="800" dirty="0" smtClean="0"/>
              <a:t>M. </a:t>
            </a:r>
            <a:r>
              <a:rPr lang="en-US" sz="800" dirty="0" err="1" smtClean="0"/>
              <a:t>Bethge</a:t>
            </a:r>
            <a:r>
              <a:rPr lang="en-US" sz="800" dirty="0"/>
              <a:t>; </a:t>
            </a:r>
            <a:r>
              <a:rPr lang="en-US" sz="800" dirty="0" smtClean="0"/>
              <a:t>“Texture </a:t>
            </a:r>
            <a:r>
              <a:rPr lang="en-US" sz="800" dirty="0"/>
              <a:t>Synthesis Using Convolutional Neural </a:t>
            </a:r>
            <a:r>
              <a:rPr lang="en-US" sz="800" dirty="0" smtClean="0"/>
              <a:t>Networks“; </a:t>
            </a:r>
            <a:r>
              <a:rPr lang="en-US" sz="800" dirty="0"/>
              <a:t>NIPS 2015</a:t>
            </a:r>
          </a:p>
        </p:txBody>
      </p:sp>
    </p:spTree>
    <p:extLst>
      <p:ext uri="{BB962C8B-B14F-4D97-AF65-F5344CB8AC3E}">
        <p14:creationId xmlns:p14="http://schemas.microsoft.com/office/powerpoint/2010/main" val="4070187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idx="1"/>
          </p:nvPr>
        </p:nvSpPr>
        <p:spPr>
          <a:prstGeom prst="rect">
            <a:avLst/>
          </a:prstGeom>
        </p:spPr>
        <p:txBody>
          <a:bodyPr vert="horz" lIns="68569" tIns="68569" rIns="68569" bIns="68569" rtlCol="0" anchor="t" anchorCtr="0">
            <a:noAutofit/>
          </a:bodyPr>
          <a:lstStyle/>
          <a:p>
            <a:pPr>
              <a:buNone/>
            </a:pPr>
            <a:endParaRPr dirty="0"/>
          </a:p>
          <a:p>
            <a:pPr>
              <a:buNone/>
            </a:pPr>
            <a:endParaRPr dirty="0"/>
          </a:p>
        </p:txBody>
      </p:sp>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r>
              <a:rPr lang="en-US" dirty="0" smtClean="0"/>
              <a:t>Examples: Image Artistic Style Transfer</a:t>
            </a:r>
            <a:endParaRPr lang="en" sz="2800" dirty="0"/>
          </a:p>
        </p:txBody>
      </p:sp>
      <p:sp>
        <p:nvSpPr>
          <p:cNvPr id="2" name="Date Placeholder 1"/>
          <p:cNvSpPr>
            <a:spLocks noGrp="1"/>
          </p:cNvSpPr>
          <p:nvPr>
            <p:ph type="dt" sz="half" idx="10"/>
          </p:nvPr>
        </p:nvSpPr>
        <p:spPr/>
        <p:txBody>
          <a:bodyPr/>
          <a:lstStyle/>
          <a:p>
            <a:fld id="{F2F84DB8-5EE1-4C7C-9A99-66F404EAD16E}"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7</a:t>
            </a:fld>
            <a:endParaRPr lang="en" sz="750" dirty="0">
              <a:solidFill>
                <a:schemeClr val="lt2"/>
              </a:solidFill>
              <a:latin typeface="Roboto"/>
              <a:ea typeface="Roboto"/>
              <a:cs typeface="Roboto"/>
              <a:sym typeface="Roboto"/>
            </a:endParaRPr>
          </a:p>
        </p:txBody>
      </p:sp>
      <p:sp>
        <p:nvSpPr>
          <p:cNvPr id="22" name="TextBox 21"/>
          <p:cNvSpPr txBox="1"/>
          <p:nvPr/>
        </p:nvSpPr>
        <p:spPr>
          <a:xfrm>
            <a:off x="1" y="4597530"/>
            <a:ext cx="6857998" cy="240066"/>
          </a:xfrm>
          <a:prstGeom prst="rect">
            <a:avLst/>
          </a:prstGeom>
          <a:noFill/>
        </p:spPr>
        <p:txBody>
          <a:bodyPr wrap="square" rtlCol="0">
            <a:spAutoFit/>
          </a:bodyPr>
          <a:lstStyle/>
          <a:p>
            <a:pPr algn="ctr">
              <a:lnSpc>
                <a:spcPct val="120000"/>
              </a:lnSpc>
              <a:spcBef>
                <a:spcPts val="900"/>
              </a:spcBef>
              <a:spcAft>
                <a:spcPts val="900"/>
              </a:spcAft>
              <a:buSzPct val="100000"/>
            </a:pPr>
            <a:r>
              <a:rPr lang="en-US" sz="800" dirty="0" smtClean="0"/>
              <a:t>L. A. </a:t>
            </a:r>
            <a:r>
              <a:rPr lang="en-US" sz="800" dirty="0" err="1" smtClean="0"/>
              <a:t>Gatys</a:t>
            </a:r>
            <a:r>
              <a:rPr lang="en-US" sz="800" dirty="0" smtClean="0"/>
              <a:t>, A. S. </a:t>
            </a:r>
            <a:r>
              <a:rPr lang="en-US" sz="800" dirty="0" err="1" smtClean="0"/>
              <a:t>Ecker</a:t>
            </a:r>
            <a:r>
              <a:rPr lang="en-US" sz="800" dirty="0" smtClean="0"/>
              <a:t>, M. </a:t>
            </a:r>
            <a:r>
              <a:rPr lang="en-US" sz="800" dirty="0" err="1" smtClean="0"/>
              <a:t>Bethge</a:t>
            </a:r>
            <a:r>
              <a:rPr lang="en-US" sz="800" dirty="0" smtClean="0"/>
              <a:t>; “</a:t>
            </a:r>
            <a:r>
              <a:rPr lang="en-US" sz="800" dirty="0"/>
              <a:t>Image Style Transfer Using Convolutional Neural Networks</a:t>
            </a:r>
            <a:r>
              <a:rPr lang="en-US" sz="800" dirty="0" smtClean="0"/>
              <a:t>“; CVPR 2016</a:t>
            </a:r>
            <a:endParaRPr lang="en-US" sz="800" dirty="0"/>
          </a:p>
        </p:txBody>
      </p:sp>
      <p:pic>
        <p:nvPicPr>
          <p:cNvPr id="12" name="Picture 2" descr="http://dmitryulyanov.github.io/assets/online-neural-doodle/ar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4" y="944958"/>
            <a:ext cx="6732171" cy="14350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4" y="2644175"/>
            <a:ext cx="6732171" cy="1437394"/>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2913" y="695387"/>
            <a:ext cx="6857998" cy="258532"/>
          </a:xfrm>
          <a:prstGeom prst="rect">
            <a:avLst/>
          </a:prstGeom>
          <a:noFill/>
        </p:spPr>
        <p:txBody>
          <a:bodyPr wrap="square" rtlCol="0">
            <a:spAutoFit/>
          </a:bodyPr>
          <a:lstStyle/>
          <a:p>
            <a:pPr algn="just">
              <a:lnSpc>
                <a:spcPct val="120000"/>
              </a:lnSpc>
              <a:spcBef>
                <a:spcPts val="900"/>
              </a:spcBef>
              <a:spcAft>
                <a:spcPts val="900"/>
              </a:spcAft>
              <a:buSzPct val="100000"/>
            </a:pPr>
            <a:r>
              <a:rPr lang="en-US" sz="900" b="1" dirty="0" smtClean="0"/>
              <a:t>                    Content                                                                  Style                                                                      Result</a:t>
            </a:r>
            <a:endParaRPr lang="en-US" sz="900" b="1" dirty="0"/>
          </a:p>
        </p:txBody>
      </p:sp>
    </p:spTree>
    <p:extLst>
      <p:ext uri="{BB962C8B-B14F-4D97-AF65-F5344CB8AC3E}">
        <p14:creationId xmlns:p14="http://schemas.microsoft.com/office/powerpoint/2010/main" val="3378443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idx="1"/>
          </p:nvPr>
        </p:nvSpPr>
        <p:spPr>
          <a:prstGeom prst="rect">
            <a:avLst/>
          </a:prstGeom>
        </p:spPr>
        <p:txBody>
          <a:bodyPr vert="horz" lIns="68569" tIns="68569" rIns="68569" bIns="68569" rtlCol="0" anchor="t" anchorCtr="0">
            <a:noAutofit/>
          </a:bodyPr>
          <a:lstStyle/>
          <a:p>
            <a:pPr>
              <a:buNone/>
            </a:pPr>
            <a:endParaRPr dirty="0"/>
          </a:p>
          <a:p>
            <a:pPr>
              <a:buNone/>
            </a:pPr>
            <a:endParaRPr dirty="0"/>
          </a:p>
        </p:txBody>
      </p:sp>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r>
              <a:rPr lang="en" sz="2800" dirty="0" smtClean="0"/>
              <a:t>Examples: Neural Doodles</a:t>
            </a:r>
            <a:endParaRPr lang="en" sz="2800" dirty="0"/>
          </a:p>
        </p:txBody>
      </p:sp>
      <p:sp>
        <p:nvSpPr>
          <p:cNvPr id="2" name="Date Placeholder 1"/>
          <p:cNvSpPr>
            <a:spLocks noGrp="1"/>
          </p:cNvSpPr>
          <p:nvPr>
            <p:ph type="dt" sz="half" idx="10"/>
          </p:nvPr>
        </p:nvSpPr>
        <p:spPr/>
        <p:txBody>
          <a:bodyPr/>
          <a:lstStyle/>
          <a:p>
            <a:fld id="{37A1D16B-3859-421A-ABDB-E9B3BF4C839F}"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8</a:t>
            </a:fld>
            <a:endParaRPr lang="en" sz="750" dirty="0">
              <a:solidFill>
                <a:schemeClr val="lt2"/>
              </a:solidFill>
              <a:latin typeface="Roboto"/>
              <a:ea typeface="Roboto"/>
              <a:cs typeface="Roboto"/>
              <a:sym typeface="Roboto"/>
            </a:endParaRPr>
          </a:p>
        </p:txBody>
      </p:sp>
      <p:pic>
        <p:nvPicPr>
          <p:cNvPr id="3074" name="Picture 2" descr="https://raw.githubusercontent.com/DmitryUlyanov/fast-neural-doodle/master/data/Monet/gr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365" y="834853"/>
            <a:ext cx="4677269" cy="35079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 y="4598102"/>
            <a:ext cx="6857998" cy="240066"/>
          </a:xfrm>
          <a:prstGeom prst="rect">
            <a:avLst/>
          </a:prstGeom>
          <a:noFill/>
        </p:spPr>
        <p:txBody>
          <a:bodyPr wrap="square" rtlCol="0">
            <a:spAutoFit/>
          </a:bodyPr>
          <a:lstStyle/>
          <a:p>
            <a:pPr algn="ctr">
              <a:lnSpc>
                <a:spcPct val="120000"/>
              </a:lnSpc>
              <a:spcBef>
                <a:spcPts val="900"/>
              </a:spcBef>
              <a:spcAft>
                <a:spcPts val="900"/>
              </a:spcAft>
              <a:buSzPct val="100000"/>
            </a:pPr>
            <a:r>
              <a:rPr lang="en-US" sz="800" dirty="0" smtClean="0"/>
              <a:t>A. J. </a:t>
            </a:r>
            <a:r>
              <a:rPr lang="en-US" sz="800" dirty="0" err="1" smtClean="0"/>
              <a:t>Champandard</a:t>
            </a:r>
            <a:r>
              <a:rPr lang="en-US" sz="800" dirty="0"/>
              <a:t>.</a:t>
            </a:r>
            <a:r>
              <a:rPr lang="en-US" sz="800" dirty="0" smtClean="0"/>
              <a:t> </a:t>
            </a:r>
            <a:r>
              <a:rPr lang="en-US" sz="800" dirty="0"/>
              <a:t>“Semantic Style Transfer and Turning Two-Bit Doodles into Fine </a:t>
            </a:r>
            <a:r>
              <a:rPr lang="en-US" sz="800" dirty="0" smtClean="0"/>
              <a:t>Artworks”, 2016</a:t>
            </a:r>
            <a:endParaRPr lang="en-US" sz="800" dirty="0"/>
          </a:p>
        </p:txBody>
      </p:sp>
      <p:sp>
        <p:nvSpPr>
          <p:cNvPr id="15" name="TextBox 14"/>
          <p:cNvSpPr txBox="1"/>
          <p:nvPr/>
        </p:nvSpPr>
        <p:spPr>
          <a:xfrm>
            <a:off x="1109144" y="629215"/>
            <a:ext cx="5577406" cy="258532"/>
          </a:xfrm>
          <a:prstGeom prst="rect">
            <a:avLst/>
          </a:prstGeom>
          <a:noFill/>
        </p:spPr>
        <p:txBody>
          <a:bodyPr wrap="square" rtlCol="0">
            <a:spAutoFit/>
          </a:bodyPr>
          <a:lstStyle/>
          <a:p>
            <a:pPr algn="just">
              <a:lnSpc>
                <a:spcPct val="120000"/>
              </a:lnSpc>
              <a:spcBef>
                <a:spcPts val="900"/>
              </a:spcBef>
              <a:spcAft>
                <a:spcPts val="900"/>
              </a:spcAft>
              <a:buSzPct val="100000"/>
            </a:pPr>
            <a:r>
              <a:rPr lang="en-US" sz="900" b="1" dirty="0" smtClean="0"/>
              <a:t>                          Template                                                             Mask</a:t>
            </a:r>
            <a:endParaRPr lang="en-US" sz="900" b="1" dirty="0"/>
          </a:p>
        </p:txBody>
      </p:sp>
      <p:sp>
        <p:nvSpPr>
          <p:cNvPr id="19" name="TextBox 18"/>
          <p:cNvSpPr txBox="1"/>
          <p:nvPr/>
        </p:nvSpPr>
        <p:spPr>
          <a:xfrm>
            <a:off x="1076483" y="4304190"/>
            <a:ext cx="4677269" cy="258532"/>
          </a:xfrm>
          <a:prstGeom prst="rect">
            <a:avLst/>
          </a:prstGeom>
          <a:noFill/>
        </p:spPr>
        <p:txBody>
          <a:bodyPr wrap="square" rtlCol="0">
            <a:spAutoFit/>
          </a:bodyPr>
          <a:lstStyle/>
          <a:p>
            <a:pPr algn="just">
              <a:lnSpc>
                <a:spcPct val="120000"/>
              </a:lnSpc>
              <a:spcBef>
                <a:spcPts val="900"/>
              </a:spcBef>
              <a:spcAft>
                <a:spcPts val="900"/>
              </a:spcAft>
              <a:buSzPct val="100000"/>
            </a:pPr>
            <a:r>
              <a:rPr lang="en-US" sz="900" b="1" dirty="0" smtClean="0"/>
              <a:t>                 Synthesized image                                                  User mask</a:t>
            </a:r>
            <a:endParaRPr lang="en-US" sz="900" b="1" dirty="0"/>
          </a:p>
        </p:txBody>
      </p:sp>
    </p:spTree>
    <p:extLst>
      <p:ext uri="{BB962C8B-B14F-4D97-AF65-F5344CB8AC3E}">
        <p14:creationId xmlns:p14="http://schemas.microsoft.com/office/powerpoint/2010/main" val="756251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Shape 92"/>
          <p:cNvSpPr txBox="1">
            <a:spLocks noGrp="1"/>
          </p:cNvSpPr>
          <p:nvPr>
            <p:ph idx="1"/>
          </p:nvPr>
        </p:nvSpPr>
        <p:spPr>
          <a:prstGeom prst="rect">
            <a:avLst/>
          </a:prstGeom>
        </p:spPr>
        <p:txBody>
          <a:bodyPr vert="horz" lIns="68569" tIns="68569" rIns="68569" bIns="68569" rtlCol="0" anchor="t" anchorCtr="0">
            <a:noAutofit/>
          </a:bodyPr>
          <a:lstStyle/>
          <a:p>
            <a:pPr>
              <a:buNone/>
            </a:pPr>
            <a:endParaRPr dirty="0"/>
          </a:p>
          <a:p>
            <a:pPr>
              <a:buNone/>
            </a:pPr>
            <a:endParaRPr dirty="0"/>
          </a:p>
        </p:txBody>
      </p:sp>
      <p:sp>
        <p:nvSpPr>
          <p:cNvPr id="91" name="Shape 91"/>
          <p:cNvSpPr txBox="1">
            <a:spLocks noGrp="1"/>
          </p:cNvSpPr>
          <p:nvPr>
            <p:ph type="title"/>
          </p:nvPr>
        </p:nvSpPr>
        <p:spPr>
          <a:prstGeom prst="rect">
            <a:avLst/>
          </a:prstGeom>
        </p:spPr>
        <p:txBody>
          <a:bodyPr vert="horz" lIns="68569" tIns="68569" rIns="68569" bIns="68569" rtlCol="0" anchor="b" anchorCtr="0">
            <a:noAutofit/>
          </a:bodyPr>
          <a:lstStyle/>
          <a:p>
            <a:endParaRPr lang="en" sz="2800" dirty="0"/>
          </a:p>
        </p:txBody>
      </p:sp>
      <p:sp>
        <p:nvSpPr>
          <p:cNvPr id="2" name="Date Placeholder 1"/>
          <p:cNvSpPr>
            <a:spLocks noGrp="1"/>
          </p:cNvSpPr>
          <p:nvPr>
            <p:ph type="dt" sz="half" idx="10"/>
          </p:nvPr>
        </p:nvSpPr>
        <p:spPr/>
        <p:txBody>
          <a:bodyPr/>
          <a:lstStyle/>
          <a:p>
            <a:fld id="{E8140071-2FF6-44B8-A2C2-98C0D88083A7}" type="datetime1">
              <a:rPr lang="en-US" smtClean="0"/>
              <a:t>10/5/2016</a:t>
            </a:fld>
            <a:endParaRPr lang="en-US" dirty="0"/>
          </a:p>
        </p:txBody>
      </p:sp>
      <p:sp>
        <p:nvSpPr>
          <p:cNvPr id="3" name="Footer Placeholder 2"/>
          <p:cNvSpPr>
            <a:spLocks noGrp="1"/>
          </p:cNvSpPr>
          <p:nvPr>
            <p:ph type="ftr" sz="quarter" idx="11"/>
          </p:nvPr>
        </p:nvSpPr>
        <p:spPr/>
        <p:txBody>
          <a:bodyPr/>
          <a:lstStyle/>
          <a:p>
            <a:r>
              <a:rPr lang="en-US" smtClean="0"/>
              <a:t>Style transfer, neural doodles &amp; texture synthesis</a:t>
            </a:r>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z="750" smtClean="0">
                <a:solidFill>
                  <a:schemeClr val="lt2"/>
                </a:solidFill>
                <a:latin typeface="Roboto"/>
                <a:ea typeface="Roboto"/>
                <a:cs typeface="Roboto"/>
                <a:sym typeface="Roboto"/>
              </a:rPr>
              <a:pPr/>
              <a:t>9</a:t>
            </a:fld>
            <a:endParaRPr lang="en" sz="750" dirty="0">
              <a:solidFill>
                <a:schemeClr val="lt2"/>
              </a:solidFill>
              <a:latin typeface="Roboto"/>
              <a:ea typeface="Roboto"/>
              <a:cs typeface="Roboto"/>
              <a:sym typeface="Roboto"/>
            </a:endParaRPr>
          </a:p>
        </p:txBody>
      </p:sp>
      <p:sp>
        <p:nvSpPr>
          <p:cNvPr id="14" name="TextBox 13"/>
          <p:cNvSpPr txBox="1"/>
          <p:nvPr/>
        </p:nvSpPr>
        <p:spPr>
          <a:xfrm>
            <a:off x="-85724" y="2219499"/>
            <a:ext cx="6857998" cy="535531"/>
          </a:xfrm>
          <a:prstGeom prst="rect">
            <a:avLst/>
          </a:prstGeom>
          <a:noFill/>
        </p:spPr>
        <p:txBody>
          <a:bodyPr wrap="square" rtlCol="0">
            <a:spAutoFit/>
          </a:bodyPr>
          <a:lstStyle/>
          <a:p>
            <a:pPr algn="ctr">
              <a:lnSpc>
                <a:spcPct val="120000"/>
              </a:lnSpc>
              <a:spcBef>
                <a:spcPts val="900"/>
              </a:spcBef>
              <a:spcAft>
                <a:spcPts val="900"/>
              </a:spcAft>
              <a:buSzPct val="100000"/>
            </a:pPr>
            <a:r>
              <a:rPr lang="en-US" sz="2400" dirty="0" smtClean="0"/>
              <a:t>How does it work? </a:t>
            </a:r>
            <a:endParaRPr lang="en-US" sz="2400" dirty="0"/>
          </a:p>
        </p:txBody>
      </p:sp>
    </p:spTree>
    <p:extLst>
      <p:ext uri="{BB962C8B-B14F-4D97-AF65-F5344CB8AC3E}">
        <p14:creationId xmlns:p14="http://schemas.microsoft.com/office/powerpoint/2010/main" val="1475322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68.7735"/>
  <p:tag name="ORIGINALWIDTH" val="957.1335"/>
  <p:tag name="OUTPUTDPI" val="1200"/>
  <p:tag name="LATEXADDIN" val="\documentclass{article}&#10;\usepackage{amsmath}&#10;\newcommand{\La}{\mathcal{L}}&#10;\pagestyle{empty}&#10;\begin{document}&#10;&#10;$$&#10;x^* = \arg\min_x \La(x)&#10;$$&#10;&#10;&#10;\end{document}"/>
  <p:tag name="IGUANATEXSIZE" val="20"/>
  <p:tag name="IGUANATEXCURSOR" val="134"/>
  <p:tag name="TRANSPARENCY" val="True"/>
  <p:tag name="FILENAME" val=""/>
  <p:tag name="INPUTTYPE" val="0"/>
  <p:tag name="LATEXENGINEID" val="1"/>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34.2687"/>
  <p:tag name="ORIGINALWIDTH" val="278.2888"/>
  <p:tag name="OUTPUTDPI" val="1200"/>
  <p:tag name="LATEXADDIN" val="\documentclass{article}&#10;\usepackage{amsmath}&#10;\pagestyle{empty}&#10;\begin{document}&#10;&#10;$&#10;G^3(t)&#10;$&#10;&#10;&#10;\end{document}"/>
  <p:tag name="IGUANATEXSIZE" val="12"/>
  <p:tag name="IGUANATEXCURSOR" val="88"/>
  <p:tag name="TRANSPARENCY" val="True"/>
  <p:tag name="FILENAME" val=""/>
  <p:tag name="INPUTTYPE" val="0"/>
  <p:tag name="LATEXENGINEID" val="1"/>
  <p:tag name="TEMPFOLDER" val="C:\Temp\"/>
</p:tagLst>
</file>

<file path=ppt/tags/tag100.xml><?xml version="1.0" encoding="utf-8"?>
<p:tagLst xmlns:a="http://schemas.openxmlformats.org/drawingml/2006/main" xmlns:r="http://schemas.openxmlformats.org/officeDocument/2006/relationships" xmlns:p="http://schemas.openxmlformats.org/presentationml/2006/main">
  <p:tag name="ORIGINALHEIGHT" val="57.00795"/>
  <p:tag name="ORIGINALWIDTH" val="58.50819"/>
  <p:tag name="OUTPUTDPI" val="1200"/>
  <p:tag name="LATEXADDIN" val="\documentclass{article}&#10;\usepackage{amsmath, bm, color}&#10;\pagestyle{empty}&#10;\begin{document}&#10;&#10;$&#10;\color{blue} \bm{c}&#10;$&#10;&#10;&#10;\end{document}"/>
  <p:tag name="IGUANATEXSIZE" val="18"/>
  <p:tag name="IGUANATEXCURSOR" val="107"/>
  <p:tag name="TRANSPARENCY" val="True"/>
  <p:tag name="FILENAME" val=""/>
  <p:tag name="INPUTTYPE" val="0"/>
  <p:tag name="LATEXENGINEID" val="1"/>
  <p:tag name="TEMPFOLDER" val="C:\Temp\"/>
</p:tagLst>
</file>

<file path=ppt/tags/tag101.xml><?xml version="1.0" encoding="utf-8"?>
<p:tagLst xmlns:a="http://schemas.openxmlformats.org/drawingml/2006/main" xmlns:r="http://schemas.openxmlformats.org/officeDocument/2006/relationships" xmlns:p="http://schemas.openxmlformats.org/presentationml/2006/main">
  <p:tag name="ORIGINALHEIGHT" val="57.00795"/>
  <p:tag name="ORIGINALWIDTH" val="58.50819"/>
  <p:tag name="OUTPUTDPI" val="1200"/>
  <p:tag name="LATEXADDIN" val="\documentclass{article}&#10;\usepackage{amsmath, bm, color}&#10;\pagestyle{empty}&#10;\begin{document}&#10;&#10;$&#10;\color{blue} \bm{c}&#10;$&#10;&#10;&#10;\end{document}"/>
  <p:tag name="IGUANATEXSIZE" val="18"/>
  <p:tag name="IGUANATEXCURSOR" val="107"/>
  <p:tag name="TRANSPARENCY" val="True"/>
  <p:tag name="FILENAME" val=""/>
  <p:tag name="INPUTTYPE" val="0"/>
  <p:tag name="LATEXENGINEID" val="1"/>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134.2687"/>
  <p:tag name="ORIGINALWIDTH" val="278.2888"/>
  <p:tag name="OUTPUTDPI" val="1200"/>
  <p:tag name="LATEXADDIN" val="\documentclass{article}&#10;\usepackage{amsmath}&#10;\pagestyle{empty}&#10;\begin{document}&#10;&#10;$&#10;G^2(t)&#10;$&#10;&#10;&#10;\end{document}"/>
  <p:tag name="IGUANATEXSIZE" val="12"/>
  <p:tag name="IGUANATEXCURSOR" val="88"/>
  <p:tag name="TRANSPARENCY" val="True"/>
  <p:tag name="FILENAME" val=""/>
  <p:tag name="INPUTTYPE" val="0"/>
  <p:tag name="LATEXENGINEID" val="1"/>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134.2687"/>
  <p:tag name="ORIGINALWIDTH" val="278.2888"/>
  <p:tag name="OUTPUTDPI" val="1200"/>
  <p:tag name="LATEXADDIN" val="\documentclass{article}&#10;\usepackage{amsmath}&#10;\pagestyle{empty}&#10;\begin{document}&#10;&#10;$&#10;G^1(t)&#10;$&#10;&#10;&#10;\end{document}"/>
  <p:tag name="IGUANATEXSIZE" val="12"/>
  <p:tag name="IGUANATEXCURSOR" val="88"/>
  <p:tag name="TRANSPARENCY" val="True"/>
  <p:tag name="FILENAME" val=""/>
  <p:tag name="INPUTTYPE" val="0"/>
  <p:tag name="LATEXENGINEID" val="1"/>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34.2687"/>
  <p:tag name="ORIGINALWIDTH" val="277.5387"/>
  <p:tag name="OUTPUTDPI" val="1200"/>
  <p:tag name="LATEXADDIN" val="\documentclass{article}&#10;\usepackage{amsmath}&#10;\pagestyle{empty}&#10;\begin{document}&#10;&#10;$&#10;F^3(t)&#10;$&#10;&#10;&#10;\end{document}"/>
  <p:tag name="IGUANATEXSIZE" val="12"/>
  <p:tag name="IGUANATEXCURSOR" val="88"/>
  <p:tag name="TRANSPARENCY" val="True"/>
  <p:tag name="FILENAME" val=""/>
  <p:tag name="INPUTTYPE" val="0"/>
  <p:tag name="LATEXENGINEID" val="1"/>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134.2687"/>
  <p:tag name="ORIGINALWIDTH" val="277.5387"/>
  <p:tag name="OUTPUTDPI" val="1200"/>
  <p:tag name="LATEXADDIN" val="\documentclass{article}&#10;\usepackage{amsmath}&#10;\pagestyle{empty}&#10;\begin{document}&#10;&#10;$&#10;F^2(t)&#10;$&#10;&#10;&#10;\end{document}"/>
  <p:tag name="IGUANATEXSIZE" val="12"/>
  <p:tag name="IGUANATEXCURSOR" val="88"/>
  <p:tag name="TRANSPARENCY" val="True"/>
  <p:tag name="FILENAME" val=""/>
  <p:tag name="INPUTTYPE" val="0"/>
  <p:tag name="LATEXENGINEID" val="1"/>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134.2687"/>
  <p:tag name="ORIGINALWIDTH" val="277.5387"/>
  <p:tag name="OUTPUTDPI" val="1200"/>
  <p:tag name="LATEXADDIN" val="\documentclass{article}&#10;\usepackage{amsmath}&#10;\pagestyle{empty}&#10;\begin{document}&#10;&#10;$&#10;F^1(t)&#10;$&#10;&#10;&#10;\end{document}"/>
  <p:tag name="IGUANATEXSIZE" val="12"/>
  <p:tag name="IGUANATEXCURSOR" val="88"/>
  <p:tag name="TRANSPARENCY" val="True"/>
  <p:tag name="FILENAME" val=""/>
  <p:tag name="INPUTTYPE" val="0"/>
  <p:tag name="LATEXENGINEID" val="1"/>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142.5199"/>
  <p:tag name="ORIGINALWIDTH" val="287.2901"/>
  <p:tag name="OUTPUTDPI" val="1200"/>
  <p:tag name="LATEXADDIN" val="\documentclass{article}&#10;\usepackage{amsmath}&#10;\pagestyle{empty}&#10;\begin{document}&#10;&#10;$$&#10;G^l(x)&#10;$$&#10;&#10;&#10;\end{document}"/>
  <p:tag name="IGUANATEXSIZE" val="18"/>
  <p:tag name="IGUANATEXCURSOR" val="89"/>
  <p:tag name="TRANSPARENCY" val="True"/>
  <p:tag name="FILENAME" val=""/>
  <p:tag name="INPUTTYPE" val="0"/>
  <p:tag name="LATEXENGINEID" val="1"/>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56.25787"/>
  <p:tag name="ORIGINALWIDTH" val="62.25866"/>
  <p:tag name="OUTPUTDPI" val="1200"/>
  <p:tag name="LATEXADDIN" val="\documentclass{article}&#10;\usepackage{amsmath}&#10;\pagestyle{empty}&#10;\begin{document}&#10;&#10;$&#10;x&#10;$&#10;&#10;&#10;\end{document}"/>
  <p:tag name="IGUANATEXSIZE" val="20"/>
  <p:tag name="IGUANATEXCURSOR" val="82"/>
  <p:tag name="TRANSPARENCY" val="True"/>
  <p:tag name="FILENAME" val=""/>
  <p:tag name="INPUTTYPE" val="0"/>
  <p:tag name="LATEXENGINEID" val="1"/>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268.5375"/>
  <p:tag name="ORIGINALWIDTH" val="1437.201"/>
  <p:tag name="OUTPUTDPI" val="1200"/>
  <p:tag name="LATEXADDIN" val="\documentclass{article}&#10;\usepackage{amsmath, bm}&#10;\newcommand{\La}{\mathcal{L}}&#10;\pagestyle{empty}&#10;\begin{document}&#10;&#10;$$&#10;\La_{texture} (x;t)= \sum_l L^l(x;t)&#10;$$&#10;&#10;&#10;\end{document}"/>
  <p:tag name="IGUANATEXSIZE" val="17"/>
  <p:tag name="IGUANATEXCURSOR" val="119"/>
  <p:tag name="TRANSPARENCY" val="True"/>
  <p:tag name="FILENAME" val=""/>
  <p:tag name="INPUTTYPE" val="0"/>
  <p:tag name="LATEXENGINEID" val="1"/>
  <p:tag name="TEMPFOLDER" val="C:\Temp\"/>
</p:tagLst>
</file>

<file path=ppt/tags/tag19.xml><?xml version="1.0" encoding="utf-8"?>
<p:tagLst xmlns:a="http://schemas.openxmlformats.org/drawingml/2006/main" xmlns:r="http://schemas.openxmlformats.org/officeDocument/2006/relationships" xmlns:p="http://schemas.openxmlformats.org/presentationml/2006/main">
  <p:tag name="ORIGINALHEIGHT" val="142.5199"/>
  <p:tag name="ORIGINALWIDTH" val="1469.455"/>
  <p:tag name="OUTPUTDPI" val="1200"/>
  <p:tag name="LATEXADDIN" val="\documentclass{article}&#10;\usepackage{amsmath, bm}&#10;\pagestyle{empty}&#10;\begin{document}&#10;&#10;$$&#10;L^l(x;t) = || G^l(t) - G^l(x) ||_2^2&#10;$$&#10;&#10;&#10;\end{document}"/>
  <p:tag name="IGUANATEXSIZE" val="18"/>
  <p:tag name="IGUANATEXCURSOR" val="96"/>
  <p:tag name="TRANSPARENCY" val="True"/>
  <p:tag name="FILENAME" val=""/>
  <p:tag name="INPUTTYPE" val="0"/>
  <p:tag name="LATEXENGINEID" val="1"/>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4.5174"/>
  <p:tag name="ORIGINALWIDTH" val="238.5333"/>
  <p:tag name="OUTPUTDPI" val="1200"/>
  <p:tag name="LATEXADDIN" val="\documentclass{article}&#10;\usepackage{amsmath}&#10;\newcommand{\La}{\mathcal{L}}&#10;\pagestyle{empty}&#10;\begin{document}&#10;&#10;$$&#10;\La(x)&#10;$$&#10;&#10;&#10;\end{document}"/>
  <p:tag name="IGUANATEXSIZE" val="20"/>
  <p:tag name="IGUANATEXCURSOR" val="114"/>
  <p:tag name="TRANSPARENCY" val="True"/>
  <p:tag name="FILENAME" val=""/>
  <p:tag name="INPUTTYPE" val="0"/>
  <p:tag name="LATEXENGINEID" val="1"/>
  <p:tag name="TEMPFOLDER" val="C:\Temp\"/>
</p:tagLst>
</file>

<file path=ppt/tags/tag20.xml><?xml version="1.0" encoding="utf-8"?>
<p:tagLst xmlns:a="http://schemas.openxmlformats.org/drawingml/2006/main" xmlns:r="http://schemas.openxmlformats.org/officeDocument/2006/relationships" xmlns:p="http://schemas.openxmlformats.org/presentationml/2006/main">
  <p:tag name="ORIGINALHEIGHT" val="87.76228"/>
  <p:tag name="ORIGINALWIDTH" val="27.00378"/>
  <p:tag name="OUTPUTDPI" val="1200"/>
  <p:tag name="LATEXADDIN" val="\documentclass{article}&#10;\usepackage{amsmath, bm}&#10;\pagestyle{empty}&#10;\begin{document}&#10;&#10;$$&#10;l&#10;$$&#10;&#10;&#10;\end{document}"/>
  <p:tag name="IGUANATEXSIZE" val="20"/>
  <p:tag name="IGUANATEXCURSOR" val="89"/>
  <p:tag name="TRANSPARENCY" val="True"/>
  <p:tag name="FILENAME" val=""/>
  <p:tag name="INPUTTYPE" val="0"/>
  <p:tag name="LATEXENGINEID" val="1"/>
  <p:tag name="TEMPFOLDER" val="C:\Temp\"/>
</p:tagLst>
</file>

<file path=ppt/tags/tag21.xml><?xml version="1.0" encoding="utf-8"?>
<p:tagLst xmlns:a="http://schemas.openxmlformats.org/drawingml/2006/main" xmlns:r="http://schemas.openxmlformats.org/officeDocument/2006/relationships" xmlns:p="http://schemas.openxmlformats.org/presentationml/2006/main">
  <p:tag name="ORIGINALHEIGHT" val="87.76228"/>
  <p:tag name="ORIGINALWIDTH" val="27.00378"/>
  <p:tag name="OUTPUTDPI" val="1200"/>
  <p:tag name="LATEXADDIN" val="\documentclass{article}&#10;\usepackage{amsmath, bm}&#10;\pagestyle{empty}&#10;\begin{document}&#10;&#10;$$&#10;l&#10;$$&#10;&#10;&#10;\end{document}"/>
  <p:tag name="IGUANATEXSIZE" val="20"/>
  <p:tag name="IGUANATEXCURSOR" val="89"/>
  <p:tag name="TRANSPARENCY" val="True"/>
  <p:tag name="FILENAME" val=""/>
  <p:tag name="INPUTTYPE" val="0"/>
  <p:tag name="LATEXENGINEID" val="1"/>
  <p:tag name="TEMPFOLDER" val="C:\Temp\"/>
</p:tagLst>
</file>

<file path=ppt/tags/tag22.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3(x)&#10;$&#10;&#10;&#10;\end{document}"/>
  <p:tag name="IGUANATEXSIZE" val="12"/>
  <p:tag name="IGUANATEXCURSOR" val="86"/>
  <p:tag name="TRANSPARENCY" val="True"/>
  <p:tag name="FILENAME" val=""/>
  <p:tag name="INPUTTYPE" val="0"/>
  <p:tag name="LATEXENGINEID" val="1"/>
  <p:tag name="TEMPFOLDER" val="C:\Temp\"/>
</p:tagLst>
</file>

<file path=ppt/tags/tag23.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2(x)&#10;$&#10;&#10;&#10;\end{document}"/>
  <p:tag name="IGUANATEXSIZE" val="12"/>
  <p:tag name="IGUANATEXCURSOR" val="86"/>
  <p:tag name="TRANSPARENCY" val="True"/>
  <p:tag name="FILENAME" val=""/>
  <p:tag name="INPUTTYPE" val="0"/>
  <p:tag name="LATEXENGINEID" val="1"/>
  <p:tag name="TEMPFOLDER" val="C:\Temp\"/>
</p:tagLst>
</file>

<file path=ppt/tags/tag24.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1(x)&#10;$&#10;&#10;&#10;\end{document}"/>
  <p:tag name="IGUANATEXSIZE" val="12"/>
  <p:tag name="IGUANATEXCURSOR" val="86"/>
  <p:tag name="TRANSPARENCY" val="True"/>
  <p:tag name="FILENAME" val=""/>
  <p:tag name="INPUTTYPE" val="0"/>
  <p:tag name="LATEXENGINEID" val="1"/>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3(x;t)&#10;$&#10;&#10;&#10;\end{document}"/>
  <p:tag name="IGUANATEXSIZE" val="12"/>
  <p:tag name="IGUANATEXCURSOR" val="86"/>
  <p:tag name="TRANSPARENCY" val="True"/>
  <p:tag name="FILENAME" val=""/>
  <p:tag name="INPUTTYPE" val="0"/>
  <p:tag name="LATEXENGINEID" val="1"/>
  <p:tag name="TEMPFOLDER" val="C:\Temp\"/>
</p:tagLst>
</file>

<file path=ppt/tags/tag26.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2(x;t)&#10;$&#10;&#10;&#10;\end{document}"/>
  <p:tag name="IGUANATEXSIZE" val="12"/>
  <p:tag name="IGUANATEXCURSOR" val="86"/>
  <p:tag name="TRANSPARENCY" val="True"/>
  <p:tag name="FILENAME" val=""/>
  <p:tag name="INPUTTYPE" val="0"/>
  <p:tag name="LATEXENGINEID" val="1"/>
  <p:tag name="TEMPFOLDER" val="C:\Temp\"/>
</p:tagLst>
</file>

<file path=ppt/tags/tag27.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1(x;t)&#10;$&#10;&#10;&#10;\end{document}"/>
  <p:tag name="IGUANATEXSIZE" val="12"/>
  <p:tag name="IGUANATEXCURSOR" val="86"/>
  <p:tag name="TRANSPARENCY" val="True"/>
  <p:tag name="FILENAME" val=""/>
  <p:tag name="INPUTTYPE" val="0"/>
  <p:tag name="LATEXENGINEID" val="1"/>
  <p:tag name="TEMPFOLDER" val="C:\Temp\"/>
</p:tagLst>
</file>

<file path=ppt/tags/tag28.xml><?xml version="1.0" encoding="utf-8"?>
<p:tagLst xmlns:a="http://schemas.openxmlformats.org/drawingml/2006/main" xmlns:r="http://schemas.openxmlformats.org/officeDocument/2006/relationships" xmlns:p="http://schemas.openxmlformats.org/presentationml/2006/main">
  <p:tag name="ORIGINALHEIGHT" val="56.25787"/>
  <p:tag name="ORIGINALWIDTH" val="62.25866"/>
  <p:tag name="OUTPUTDPI" val="1200"/>
  <p:tag name="LATEXADDIN" val="\documentclass{article}&#10;\usepackage{amsmath}&#10;\pagestyle{empty}&#10;\begin{document}&#10;&#10;$&#10;x&#10;$&#10;&#10;&#10;\end{document}"/>
  <p:tag name="IGUANATEXSIZE" val="20"/>
  <p:tag name="IGUANATEXCURSOR" val="82"/>
  <p:tag name="TRANSPARENCY" val="True"/>
  <p:tag name="FILENAME" val=""/>
  <p:tag name="INPUTTYPE" val="0"/>
  <p:tag name="LATEXENGINEID" val="1"/>
  <p:tag name="TEMPFOLDER" val="C:\Temp\"/>
</p:tagLst>
</file>

<file path=ppt/tags/tag29.xml><?xml version="1.0" encoding="utf-8"?>
<p:tagLst xmlns:a="http://schemas.openxmlformats.org/drawingml/2006/main" xmlns:r="http://schemas.openxmlformats.org/officeDocument/2006/relationships" xmlns:p="http://schemas.openxmlformats.org/presentationml/2006/main">
  <p:tag name="ORIGINALHEIGHT" val="144.0201"/>
  <p:tag name="ORIGINALWIDTH" val="1964.524"/>
  <p:tag name="OUTPUTDPI" val="1200"/>
  <p:tag name="LATEXADDIN" val="\documentclass{article}&#10;\usepackage{amsmath, bm}&#10;\newcommand{\La}{\mathcal{L}}&#10;\pagestyle{empty}&#10;\begin{document}&#10;&#10;$&#10;\La_{texture} (x;t)= \sum_l || G^l(t) - G^l(x) ||_2^2&#10;$&#10;&#10;&#10;\end{document}"/>
  <p:tag name="IGUANATEXSIZE" val="17"/>
  <p:tag name="IGUANATEXCURSOR" val="120"/>
  <p:tag name="TRANSPARENCY" val="True"/>
  <p:tag name="FILENAME" val=""/>
  <p:tag name="INPUTTYPE" val="0"/>
  <p:tag name="LATEXENGINEID" val="1"/>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136.5191"/>
  <p:tag name="ORIGINALWIDTH" val="260.2863"/>
  <p:tag name="OUTPUTDPI" val="1200"/>
  <p:tag name="LATEXADDIN" val="\documentclass{article}&#10;\usepackage{amsmath}&#10;\pagestyle{empty}&#10;\begin{document}&#10;&#10;$&#10;F^l(t)&#10;$&#10;&#10;&#10;\end{document}"/>
  <p:tag name="IGUANATEXSIZE" val="18"/>
  <p:tag name="IGUANATEXCURSOR" val="86"/>
  <p:tag name="TRANSPARENCY" val="True"/>
  <p:tag name="FILENAME" val=""/>
  <p:tag name="INPUTTYPE" val="0"/>
  <p:tag name="LATEXENGINEID" val="1"/>
  <p:tag name="TEMPFOLDER" val="C:\Temp\"/>
</p:tagLst>
</file>

<file path=ppt/tags/tag30.xml><?xml version="1.0" encoding="utf-8"?>
<p:tagLst xmlns:a="http://schemas.openxmlformats.org/drawingml/2006/main" xmlns:r="http://schemas.openxmlformats.org/officeDocument/2006/relationships" xmlns:p="http://schemas.openxmlformats.org/presentationml/2006/main">
  <p:tag name="ORIGINALHEIGHT" val="124.5174"/>
  <p:tag name="ORIGINALWIDTH" val="969.8854"/>
  <p:tag name="OUTPUTDPI" val="1200"/>
  <p:tag name="LATEXADDIN" val="\documentclass{article}&#10;\usepackage{amsmath, bm}&#10;\newcommand{\La}{\mathcal{L}}&#10;\pagestyle{empty}&#10;\begin{document}&#10;&#10;$&#10;\min_x \La_{texture} (x;t)&#10;$&#10;&#10;&#10;\end{document}"/>
  <p:tag name="IGUANATEXSIZE" val="18"/>
  <p:tag name="IGUANATEXCURSOR" val="127"/>
  <p:tag name="TRANSPARENCY" val="True"/>
  <p:tag name="FILENAME" val=""/>
  <p:tag name="INPUTTYPE" val="0"/>
  <p:tag name="LATEXENGINEID" val="1"/>
  <p:tag name="TEMPFOLDER" val="C:\Temp\"/>
</p:tagLst>
</file>

<file path=ppt/tags/tag31.xml><?xml version="1.0" encoding="utf-8"?>
<p:tagLst xmlns:a="http://schemas.openxmlformats.org/drawingml/2006/main" xmlns:r="http://schemas.openxmlformats.org/officeDocument/2006/relationships" xmlns:p="http://schemas.openxmlformats.org/presentationml/2006/main">
  <p:tag name="ORIGINALHEIGHT" val="170.2738"/>
  <p:tag name="ORIGINALWIDTH" val="1128.908"/>
  <p:tag name="OUTPUTDPI" val="1200"/>
  <p:tag name="LATEXADDIN" val="\documentclass{article}&#10;\usepackage{amsmath, bm}&#10;\newcommand{\La}{\mathcal{L}}&#10;\pagestyle{empty}&#10;\begin{document}&#10;&#10;$&#10;x^{k+1} = x^{k} -  \alpha \frac{\partial \La(x;t)}{\partial x}&#10;$&#10;&#10;&#10;\end{document}"/>
  <p:tag name="IGUANATEXSIZE" val="18"/>
  <p:tag name="IGUANATEXCURSOR" val="161"/>
  <p:tag name="TRANSPARENCY" val="True"/>
  <p:tag name="FILENAME" val=""/>
  <p:tag name="INPUTTYPE" val="0"/>
  <p:tag name="LATEXENGINEID" val="1"/>
  <p:tag name="TEMPFOLDER" val="C:\Temp\"/>
</p:tagLst>
</file>

<file path=ppt/tags/tag32.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3(x)&#10;$&#10;&#10;&#10;\end{document}"/>
  <p:tag name="IGUANATEXSIZE" val="12"/>
  <p:tag name="IGUANATEXCURSOR" val="86"/>
  <p:tag name="TRANSPARENCY" val="True"/>
  <p:tag name="FILENAME" val=""/>
  <p:tag name="INPUTTYPE" val="0"/>
  <p:tag name="LATEXENGINEID" val="1"/>
  <p:tag name="TEMPFOLDER" val="C:\Temp\"/>
</p:tagLst>
</file>

<file path=ppt/tags/tag33.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2(x)&#10;$&#10;&#10;&#10;\end{document}"/>
  <p:tag name="IGUANATEXSIZE" val="12"/>
  <p:tag name="IGUANATEXCURSOR" val="86"/>
  <p:tag name="TRANSPARENCY" val="True"/>
  <p:tag name="FILENAME" val=""/>
  <p:tag name="INPUTTYPE" val="0"/>
  <p:tag name="LATEXENGINEID" val="1"/>
  <p:tag name="TEMPFOLDER" val="C:\Temp\"/>
</p:tagLst>
</file>

<file path=ppt/tags/tag34.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1(x)&#10;$&#10;&#10;&#10;\end{document}"/>
  <p:tag name="IGUANATEXSIZE" val="12"/>
  <p:tag name="IGUANATEXCURSOR" val="86"/>
  <p:tag name="TRANSPARENCY" val="True"/>
  <p:tag name="FILENAME" val=""/>
  <p:tag name="INPUTTYPE" val="0"/>
  <p:tag name="LATEXENGINEID" val="1"/>
  <p:tag name="TEMPFOLDER" val="C:\Temp\"/>
</p:tagLst>
</file>

<file path=ppt/tags/tag35.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3(x;t)&#10;$&#10;&#10;&#10;\end{document}"/>
  <p:tag name="IGUANATEXSIZE" val="12"/>
  <p:tag name="IGUANATEXCURSOR" val="86"/>
  <p:tag name="TRANSPARENCY" val="True"/>
  <p:tag name="FILENAME" val=""/>
  <p:tag name="INPUTTYPE" val="0"/>
  <p:tag name="LATEXENGINEID" val="1"/>
  <p:tag name="TEMPFOLDER" val="C:\Temp\"/>
</p:tagLst>
</file>

<file path=ppt/tags/tag36.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2(x;t)&#10;$&#10;&#10;&#10;\end{document}"/>
  <p:tag name="IGUANATEXSIZE" val="12"/>
  <p:tag name="IGUANATEXCURSOR" val="86"/>
  <p:tag name="TRANSPARENCY" val="True"/>
  <p:tag name="FILENAME" val=""/>
  <p:tag name="INPUTTYPE" val="0"/>
  <p:tag name="LATEXENGINEID" val="1"/>
  <p:tag name="TEMPFOLDER" val="C:\Temp\"/>
</p:tagLst>
</file>

<file path=ppt/tags/tag37.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1(x;t)&#10;$&#10;&#10;&#10;\end{document}"/>
  <p:tag name="IGUANATEXSIZE" val="12"/>
  <p:tag name="IGUANATEXCURSOR" val="86"/>
  <p:tag name="TRANSPARENCY" val="True"/>
  <p:tag name="FILENAME" val=""/>
  <p:tag name="INPUTTYPE" val="0"/>
  <p:tag name="LATEXENGINEID" val="1"/>
  <p:tag name="TEMPFOLDER" val="C:\Temp\"/>
</p:tagLst>
</file>

<file path=ppt/tags/tag38.xml><?xml version="1.0" encoding="utf-8"?>
<p:tagLst xmlns:a="http://schemas.openxmlformats.org/drawingml/2006/main" xmlns:r="http://schemas.openxmlformats.org/officeDocument/2006/relationships" xmlns:p="http://schemas.openxmlformats.org/presentationml/2006/main">
  <p:tag name="ORIGINALHEIGHT" val="56.25787"/>
  <p:tag name="ORIGINALWIDTH" val="62.25866"/>
  <p:tag name="OUTPUTDPI" val="1200"/>
  <p:tag name="LATEXADDIN" val="\documentclass{article}&#10;\usepackage{amsmath}&#10;\pagestyle{empty}&#10;\begin{document}&#10;&#10;$&#10;x&#10;$&#10;&#10;&#10;\end{document}"/>
  <p:tag name="IGUANATEXSIZE" val="20"/>
  <p:tag name="IGUANATEXCURSOR" val="82"/>
  <p:tag name="TRANSPARENCY" val="True"/>
  <p:tag name="FILENAME" val=""/>
  <p:tag name="INPUTTYPE" val="0"/>
  <p:tag name="LATEXENGINEID" val="1"/>
  <p:tag name="TEMPFOLDER" val="C:\Temp\"/>
</p:tagLst>
</file>

<file path=ppt/tags/tag39.xml><?xml version="1.0" encoding="utf-8"?>
<p:tagLst xmlns:a="http://schemas.openxmlformats.org/drawingml/2006/main" xmlns:r="http://schemas.openxmlformats.org/officeDocument/2006/relationships" xmlns:p="http://schemas.openxmlformats.org/presentationml/2006/main">
  <p:tag name="ORIGINALHEIGHT" val="143,2321"/>
  <p:tag name="ORIGINALWIDTH" val="1964,004"/>
  <p:tag name="OUTPUTDPI" val="1200"/>
  <p:tag name="LATEXADDIN" val="\documentclass{article}&#10;\usepackage{amsmath, bm}&#10;\newcommand{\La}{\mathcal{L}}&#10;\pagestyle{empty}&#10;\begin{document}&#10;&#10;$&#10;\La_{texture} (x;t)= \sum_l || G^l(t) - G^l(x) ||_2^2&#10;$&#10;&#10;&#10;\end{document}"/>
  <p:tag name="IGUANATEXSIZE" val="17"/>
  <p:tag name="IGUANATEXCURSOR" val="120"/>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367.5513"/>
  <p:tag name="ORIGINALWIDTH" val="1391.444"/>
  <p:tag name="OUTPUTDPI" val="1200"/>
  <p:tag name="LATEXADDIN" val="\documentclass{article}&#10;\usepackage{amsmath}&#10;\pagestyle{empty}&#10;\begin{document}&#10;&#10;$$&#10;G_{ij}^l(t) = \sum_{k=1}^{M_l N_l} F_{ik}^l(t) F_{jk}^l(t)&#10;$$&#10;&#10;&#10;\end{document}"/>
  <p:tag name="IGUANATEXSIZE" val="17"/>
  <p:tag name="IGUANATEXCURSOR" val="141"/>
  <p:tag name="TRANSPARENCY" val="True"/>
  <p:tag name="FILENAME" val=""/>
  <p:tag name="INPUTTYPE" val="0"/>
  <p:tag name="LATEXENGINEID" val="1"/>
  <p:tag name="TEMPFOLDER" val="C:\Temp\"/>
</p:tagLst>
</file>

<file path=ppt/tags/tag40.xml><?xml version="1.0" encoding="utf-8"?>
<p:tagLst xmlns:a="http://schemas.openxmlformats.org/drawingml/2006/main" xmlns:r="http://schemas.openxmlformats.org/officeDocument/2006/relationships" xmlns:p="http://schemas.openxmlformats.org/presentationml/2006/main">
  <p:tag name="ORIGINALHEIGHT" val="123,7346"/>
  <p:tag name="ORIGINALWIDTH" val="1012,373"/>
  <p:tag name="OUTPUTDPI" val="1200"/>
  <p:tag name="LATEXADDIN" val="\documentclass{article}&#10;\usepackage{amsmath, bm}&#10;\usepackage{color}&#10;\newcommand{\La}{\mathcal{L}}&#10;\pagestyle{empty}&#10;\begin{document}&#10;&#10;$&#10;\color{blue} \La_{content} (x;c)= \quad ?&#10;$&#10;&#10;&#10;\end{document}"/>
  <p:tag name="IGUANATEXSIZE" val="17"/>
  <p:tag name="IGUANATEXCURSOR" val="150"/>
  <p:tag name="TRANSPARENCY" val="True"/>
  <p:tag name="FILENAME" val=""/>
  <p:tag name="INPUTTYPE" val="0"/>
  <p:tag name="LATEXENGINEID" val="0"/>
  <p:tag name="TEMPFOLDER" val="C:\Temp\"/>
</p:tagLst>
</file>

<file path=ppt/tags/tag41.xml><?xml version="1.0" encoding="utf-8"?>
<p:tagLst xmlns:a="http://schemas.openxmlformats.org/drawingml/2006/main" xmlns:r="http://schemas.openxmlformats.org/officeDocument/2006/relationships" xmlns:p="http://schemas.openxmlformats.org/presentationml/2006/main">
  <p:tag name="ORIGINALHEIGHT" val="123,7346"/>
  <p:tag name="ORIGINALWIDTH" val="2167,979"/>
  <p:tag name="OUTPUTDPI" val="1200"/>
  <p:tag name="LATEXADDIN" val="\documentclass{article}&#10;\usepackage{amsmath, bm}&#10;\usepackage{color}&#10;\newcommand{\La}{\mathcal{L}}&#10;\pagestyle{empty}&#10;\begin{document}&#10;&#10;$&#10;\La (x; t, c)= \La_{texture}(x; t)  \color{blue} + \La_{content}(x; c)&#10;$&#10;&#10;&#10;\end{document}"/>
  <p:tag name="IGUANATEXSIZE" val="17"/>
  <p:tag name="IGUANATEXCURSOR" val="180"/>
  <p:tag name="TRANSPARENCY" val="True"/>
  <p:tag name="FILENAME" val=""/>
  <p:tag name="INPUTTYPE" val="0"/>
  <p:tag name="LATEXENGINEID" val="0"/>
  <p:tag name="TEMPFOLDER" val="C:\Temp\"/>
</p:tagLst>
</file>

<file path=ppt/tags/tag42.xml><?xml version="1.0" encoding="utf-8"?>
<p:tagLst xmlns:a="http://schemas.openxmlformats.org/drawingml/2006/main" xmlns:r="http://schemas.openxmlformats.org/officeDocument/2006/relationships" xmlns:p="http://schemas.openxmlformats.org/presentationml/2006/main">
  <p:tag name="ORIGINALHEIGHT" val="56,24299"/>
  <p:tag name="ORIGINALWIDTH" val="49,49378"/>
  <p:tag name="OUTPUTDPI" val="1200"/>
  <p:tag name="LATEXADDIN" val="\documentclass{article}&#10;\usepackage{amsmath}&#10;\pagestyle{empty}&#10;\begin{document}&#10;&#10;$&#10;c&#10;$&#10;&#10;&#10;\end{document}"/>
  <p:tag name="IGUANATEXSIZE" val="17"/>
  <p:tag name="IGUANATEXCURSOR" val="84"/>
  <p:tag name="TRANSPARENCY" val="True"/>
  <p:tag name="FILENAME" val=""/>
  <p:tag name="INPUTTYPE" val="0"/>
  <p:tag name="LATEXENGINEID" val="0"/>
  <p:tag name="TEMPFOLDER" val="c:\temp\"/>
</p:tagLst>
</file>

<file path=ppt/tags/tag43.xml><?xml version="1.0" encoding="utf-8"?>
<p:tagLst xmlns:a="http://schemas.openxmlformats.org/drawingml/2006/main" xmlns:r="http://schemas.openxmlformats.org/officeDocument/2006/relationships" xmlns:p="http://schemas.openxmlformats.org/presentationml/2006/main">
  <p:tag name="ORIGINALHEIGHT" val="78,74016"/>
  <p:tag name="ORIGINALWIDTH" val="38,99512"/>
  <p:tag name="OUTPUTDPI" val="1200"/>
  <p:tag name="LATEXADDIN" val="\documentclass{article}&#10;\usepackage{amsmath}&#10;\pagestyle{empty}&#10;\begin{document}&#10;$&#10;t&#10;$&#10;\end{document}"/>
  <p:tag name="IGUANATEXSIZE" val="17"/>
  <p:tag name="IGUANATEXCURSOR" val="80"/>
  <p:tag name="TRANSPARENCY" val="True"/>
  <p:tag name="FILENAME" val=""/>
  <p:tag name="INPUTTYPE" val="0"/>
  <p:tag name="LATEXENGINEID" val="0"/>
  <p:tag name="TEMPFOLDER" val="c:\temp\"/>
</p:tagLst>
</file>

<file path=ppt/tags/tag44.xml><?xml version="1.0" encoding="utf-8"?>
<p:tagLst xmlns:a="http://schemas.openxmlformats.org/drawingml/2006/main" xmlns:r="http://schemas.openxmlformats.org/officeDocument/2006/relationships" xmlns:p="http://schemas.openxmlformats.org/presentationml/2006/main">
  <p:tag name="ORIGINALHEIGHT" val="56,25787"/>
  <p:tag name="ORIGINALWIDTH" val="62,25866"/>
  <p:tag name="OUTPUTDPI" val="1200"/>
  <p:tag name="LATEXADDIN" val="\documentclass{article}&#10;\usepackage{amsmath}&#10;\pagestyle{empty}&#10;\begin{document}&#10;&#10;$&#10;x&#10;$&#10;&#10;&#10;\end{document}"/>
  <p:tag name="IGUANATEXSIZE" val="17"/>
  <p:tag name="IGUANATEXCURSOR" val="85"/>
  <p:tag name="TRANSPARENCY" val="True"/>
  <p:tag name="FILENAME" val=""/>
  <p:tag name="INPUTTYPE" val="0"/>
  <p:tag name="LATEXENGINEID" val="1"/>
  <p:tag name="TEMPFOLDER" val="c:\temp\"/>
</p:tagLst>
</file>

<file path=ppt/tags/tag45.xml><?xml version="1.0" encoding="utf-8"?>
<p:tagLst xmlns:a="http://schemas.openxmlformats.org/drawingml/2006/main" xmlns:r="http://schemas.openxmlformats.org/officeDocument/2006/relationships" xmlns:p="http://schemas.openxmlformats.org/presentationml/2006/main">
  <p:tag name="ORIGINALHEIGHT" val="123,7346"/>
  <p:tag name="ORIGINALWIDTH" val="1307,837"/>
  <p:tag name="OUTPUTDPI" val="1200"/>
  <p:tag name="LATEXADDIN" val="\documentclass{article}&#10;\usepackage{amsmath, bm}&#10;\newcommand{\La}{\mathcal{L}}&#10;\pagestyle{empty}&#10;\begin{document}&#10;&#10;$&#10;\La (x; t, c)= \La_{texture}(x; t)&#10;$&#10;&#10;&#10;\end{document}"/>
  <p:tag name="IGUANATEXSIZE" val="17"/>
  <p:tag name="IGUANATEXCURSOR" val="152"/>
  <p:tag name="TRANSPARENCY" val="True"/>
  <p:tag name="FILENAME" val=""/>
  <p:tag name="INPUTTYPE" val="0"/>
  <p:tag name="LATEXENGINEID" val="0"/>
  <p:tag name="TEMPFOLDER" val="C:\Temp\"/>
</p:tagLst>
</file>

<file path=ppt/tags/tag46.xml><?xml version="1.0" encoding="utf-8"?>
<p:tagLst xmlns:a="http://schemas.openxmlformats.org/drawingml/2006/main" xmlns:r="http://schemas.openxmlformats.org/officeDocument/2006/relationships" xmlns:p="http://schemas.openxmlformats.org/presentationml/2006/main">
  <p:tag name="ORIGINALHEIGHT" val="123,7346"/>
  <p:tag name="ORIGINALWIDTH" val="584,177"/>
  <p:tag name="OUTPUTDPI" val="1200"/>
  <p:tag name="LATEXADDIN" val="\documentclass{article}&#10;\usepackage{amsmath, bm}&#10;\newcommand{\La}{\mathcal{L}}&#10;\pagestyle{empty}&#10;\begin{document}&#10;&#10;$&#10;\La (x; t, c)= &#10;$&#10;&#10;&#10;\end{document}"/>
  <p:tag name="IGUANATEXSIZE" val="17"/>
  <p:tag name="IGUANATEXCURSOR" val="132"/>
  <p:tag name="TRANSPARENCY" val="True"/>
  <p:tag name="FILENAME" val=""/>
  <p:tag name="INPUTTYPE" val="0"/>
  <p:tag name="LATEXENGINEID" val="0"/>
  <p:tag name="TEMPFOLDER" val="C:\Temp\"/>
</p:tagLst>
</file>

<file path=ppt/tags/tag47.xml><?xml version="1.0" encoding="utf-8"?>
<p:tagLst xmlns:a="http://schemas.openxmlformats.org/drawingml/2006/main" xmlns:r="http://schemas.openxmlformats.org/officeDocument/2006/relationships" xmlns:p="http://schemas.openxmlformats.org/presentationml/2006/main">
  <p:tag name="ORIGINALHEIGHT" val="135,7331"/>
  <p:tag name="ORIGINALWIDTH" val="269,9662"/>
  <p:tag name="OUTPUTDPI" val="1200"/>
  <p:tag name="LATEXADDIN" val="\documentclass{article}&#10;\usepackage{amsmath}&#10;\pagestyle{empty}&#10;\begin{document}&#10;&#10;$&#10;F^l(c)&#10;$&#10;&#10;&#10;\end{document}"/>
  <p:tag name="IGUANATEXSIZE" val="18"/>
  <p:tag name="IGUANATEXCURSOR" val="88"/>
  <p:tag name="TRANSPARENCY" val="True"/>
  <p:tag name="FILENAME" val=""/>
  <p:tag name="INPUTTYPE" val="0"/>
  <p:tag name="LATEXENGINEID" val="0"/>
  <p:tag name="TEMPFOLDER" val="C:\Temp\"/>
</p:tagLst>
</file>

<file path=ppt/tags/tag48.xml><?xml version="1.0" encoding="utf-8"?>
<p:tagLst xmlns:a="http://schemas.openxmlformats.org/drawingml/2006/main" xmlns:r="http://schemas.openxmlformats.org/officeDocument/2006/relationships" xmlns:p="http://schemas.openxmlformats.org/presentationml/2006/main">
  <p:tag name="ORIGINALHEIGHT" val="56,24299"/>
  <p:tag name="ORIGINALWIDTH" val="49,49378"/>
  <p:tag name="OUTPUTDPI" val="1200"/>
  <p:tag name="LATEXADDIN" val="\documentclass{article}&#10;\usepackage{amsmath}&#10;\pagestyle{empty}&#10;\begin{document}&#10;&#10;$&#10;c&#10;$&#10;&#10;&#10;\end{document}"/>
  <p:tag name="IGUANATEXSIZE" val="18"/>
  <p:tag name="IGUANATEXCURSOR" val="84"/>
  <p:tag name="TRANSPARENCY" val="True"/>
  <p:tag name="FILENAME" val=""/>
  <p:tag name="INPUTTYPE" val="0"/>
  <p:tag name="LATEXENGINEID" val="0"/>
  <p:tag name="TEMPFOLDER" val="C:\Temp\"/>
</p:tagLst>
</file>

<file path=ppt/tags/tag49.xml><?xml version="1.0" encoding="utf-8"?>
<p:tagLst xmlns:a="http://schemas.openxmlformats.org/drawingml/2006/main" xmlns:r="http://schemas.openxmlformats.org/officeDocument/2006/relationships" xmlns:p="http://schemas.openxmlformats.org/presentationml/2006/main">
  <p:tag name="ORIGINALHEIGHT" val="87.76228"/>
  <p:tag name="ORIGINALWIDTH" val="27.00378"/>
  <p:tag name="OUTPUTDPI" val="1200"/>
  <p:tag name="LATEXADDIN" val="\documentclass{article}&#10;\usepackage{amsmath, bm}&#10;\pagestyle{empty}&#10;\begin{document}&#10;&#10;$$&#10;l&#10;$$&#10;&#10;&#10;\end{document}"/>
  <p:tag name="IGUANATEXSIZE" val="20"/>
  <p:tag name="IGUANATEXCURSOR" val="89"/>
  <p:tag name="TRANSPARENCY" val="True"/>
  <p:tag name="FILENAME" val=""/>
  <p:tag name="INPUTTYPE" val="0"/>
  <p:tag name="LATEXENGINEID" val="1"/>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78.76102"/>
  <p:tag name="ORIGINALWIDTH" val="38.25536"/>
  <p:tag name="OUTPUTDPI" val="1200"/>
  <p:tag name="LATEXADDIN" val="\documentclass{article}&#10;\usepackage{amsmath}&#10;\pagestyle{empty}&#10;\begin{document}&#10;&#10;$&#10;t&#10;$&#10;&#10;&#10;\end{document}"/>
  <p:tag name="IGUANATEXSIZE" val="18"/>
  <p:tag name="IGUANATEXCURSOR" val="84"/>
  <p:tag name="TRANSPARENCY" val="True"/>
  <p:tag name="FILENAME" val=""/>
  <p:tag name="INPUTTYPE" val="0"/>
  <p:tag name="LATEXENGINEID" val="1"/>
  <p:tag name="TEMPFOLDER" val="C:\Temp\"/>
</p:tagLst>
</file>

<file path=ppt/tags/tag50.xml><?xml version="1.0" encoding="utf-8"?>
<p:tagLst xmlns:a="http://schemas.openxmlformats.org/drawingml/2006/main" xmlns:r="http://schemas.openxmlformats.org/officeDocument/2006/relationships" xmlns:p="http://schemas.openxmlformats.org/presentationml/2006/main">
  <p:tag name="ORIGINALHEIGHT" val="56,24299"/>
  <p:tag name="ORIGINALWIDTH" val="49,49378"/>
  <p:tag name="OUTPUTDPI" val="1200"/>
  <p:tag name="LATEXADDIN" val="\documentclass{article}&#10;\usepackage{amsmath}&#10;\pagestyle{empty}&#10;\begin{document}&#10;&#10;$&#10;c&#10;$&#10;&#10;&#10;\end{document}"/>
  <p:tag name="IGUANATEXSIZE" val="18"/>
  <p:tag name="IGUANATEXCURSOR" val="84"/>
  <p:tag name="TRANSPARENCY" val="True"/>
  <p:tag name="FILENAME" val=""/>
  <p:tag name="INPUTTYPE" val="0"/>
  <p:tag name="LATEXENGINEID" val="0"/>
  <p:tag name="TEMPFOLDER" val="C:\Temp\"/>
</p:tagLst>
</file>

<file path=ppt/tags/tag51.xml><?xml version="1.0" encoding="utf-8"?>
<p:tagLst xmlns:a="http://schemas.openxmlformats.org/drawingml/2006/main" xmlns:r="http://schemas.openxmlformats.org/officeDocument/2006/relationships" xmlns:p="http://schemas.openxmlformats.org/presentationml/2006/main">
  <p:tag name="ORIGINALHEIGHT" val="134,2687"/>
  <p:tag name="ORIGINALWIDTH" val="286,54"/>
  <p:tag name="OUTPUTDPI" val="1200"/>
  <p:tag name="LATEXADDIN" val="\documentclass{article}&#10;\usepackage{amsmath}&#10;\pagestyle{empty}&#10;\begin{document}&#10;&#10;$&#10;F^3(c)&#10;$&#10;&#10;&#10;\end{document}"/>
  <p:tag name="IGUANATEXSIZE" val="12"/>
  <p:tag name="IGUANATEXCURSOR" val="88"/>
  <p:tag name="TRANSPARENCY" val="True"/>
  <p:tag name="FILENAME" val=""/>
  <p:tag name="INPUTTYPE" val="0"/>
  <p:tag name="LATEXENGINEID" val="1"/>
  <p:tag name="TEMPFOLDER" val="C:\Temp\"/>
</p:tagLst>
</file>

<file path=ppt/tags/tag52.xml><?xml version="1.0" encoding="utf-8"?>
<p:tagLst xmlns:a="http://schemas.openxmlformats.org/drawingml/2006/main" xmlns:r="http://schemas.openxmlformats.org/officeDocument/2006/relationships" xmlns:p="http://schemas.openxmlformats.org/presentationml/2006/main">
  <p:tag name="ORIGINALHEIGHT" val="134,2687"/>
  <p:tag name="ORIGINALWIDTH" val="286,54"/>
  <p:tag name="OUTPUTDPI" val="1200"/>
  <p:tag name="LATEXADDIN" val="\documentclass{article}&#10;\usepackage{amsmath}&#10;\pagestyle{empty}&#10;\begin{document}&#10;&#10;$&#10;F^2(c)&#10;$&#10;&#10;&#10;\end{document}"/>
  <p:tag name="IGUANATEXSIZE" val="12"/>
  <p:tag name="IGUANATEXCURSOR" val="88"/>
  <p:tag name="TRANSPARENCY" val="True"/>
  <p:tag name="FILENAME" val=""/>
  <p:tag name="INPUTTYPE" val="0"/>
  <p:tag name="LATEXENGINEID" val="1"/>
  <p:tag name="TEMPFOLDER" val="C:\Temp\"/>
</p:tagLst>
</file>

<file path=ppt/tags/tag53.xml><?xml version="1.0" encoding="utf-8"?>
<p:tagLst xmlns:a="http://schemas.openxmlformats.org/drawingml/2006/main" xmlns:r="http://schemas.openxmlformats.org/officeDocument/2006/relationships" xmlns:p="http://schemas.openxmlformats.org/presentationml/2006/main">
  <p:tag name="ORIGINALHEIGHT" val="133,4833"/>
  <p:tag name="ORIGINALWIDTH" val="287,2141"/>
  <p:tag name="OUTPUTDPI" val="1200"/>
  <p:tag name="LATEXADDIN" val="\documentclass{article}&#10;\usepackage{amsmath}&#10;\pagestyle{empty}&#10;\begin{document}&#10;&#10;$&#10;F^1(c)&#10;$&#10;&#10;&#10;\end{document}"/>
  <p:tag name="IGUANATEXSIZE" val="12"/>
  <p:tag name="IGUANATEXCURSOR" val="88"/>
  <p:tag name="TRANSPARENCY" val="True"/>
  <p:tag name="FILENAME" val=""/>
  <p:tag name="INPUTTYPE" val="0"/>
  <p:tag name="LATEXENGINEID" val="0"/>
  <p:tag name="TEMPFOLDER" val="C:\Temp\"/>
</p:tagLst>
</file>

<file path=ppt/tags/tag54.xml><?xml version="1.0" encoding="utf-8"?>
<p:tagLst xmlns:a="http://schemas.openxmlformats.org/drawingml/2006/main" xmlns:r="http://schemas.openxmlformats.org/officeDocument/2006/relationships" xmlns:p="http://schemas.openxmlformats.org/presentationml/2006/main">
  <p:tag name="ORIGINALHEIGHT" val="143,2321"/>
  <p:tag name="ORIGINALWIDTH" val="1964,004"/>
  <p:tag name="OUTPUTDPI" val="1200"/>
  <p:tag name="LATEXADDIN" val="\documentclass{article}&#10;\usepackage{amsmath, bm}&#10;\newcommand{\La}{\mathcal{L}}&#10;\pagestyle{empty}&#10;\begin{document}&#10;&#10;$&#10;\La_{texture} (x;t)= \sum_l || G^l(t) - G^l(x) ||_2^2&#10;$&#10;&#10;&#10;\end{document}"/>
  <p:tag name="IGUANATEXSIZE" val="17"/>
  <p:tag name="IGUANATEXCURSOR" val="120"/>
  <p:tag name="TRANSPARENCY" val="True"/>
  <p:tag name="FILENAME" val=""/>
  <p:tag name="INPUTTYPE" val="0"/>
  <p:tag name="LATEXENGINEID" val="0"/>
  <p:tag name="TEMPFOLDER" val="C:\Temp\"/>
</p:tagLst>
</file>

<file path=ppt/tags/tag55.xml><?xml version="1.0" encoding="utf-8"?>
<p:tagLst xmlns:a="http://schemas.openxmlformats.org/drawingml/2006/main" xmlns:r="http://schemas.openxmlformats.org/officeDocument/2006/relationships" xmlns:p="http://schemas.openxmlformats.org/presentationml/2006/main">
  <p:tag name="ORIGINALHEIGHT" val="143,2321"/>
  <p:tag name="ORIGINALWIDTH" val="1968,504"/>
  <p:tag name="OUTPUTDPI" val="1200"/>
  <p:tag name="LATEXADDIN" val="\documentclass{article}&#10;\usepackage{amsmath, bm}&#10;\usepackage{color}&#10;\newcommand{\La}{\mathcal{L}}&#10;\pagestyle{empty}&#10;\begin{document}&#10;&#10;$&#10;\color{blue} \La_{content} (x;t)= \sum_l || F^l(t) - F^l(x) ||_2^2&#10;$&#10;&#10;&#10;\end{document}"/>
  <p:tag name="IGUANATEXSIZE" val="17"/>
  <p:tag name="IGUANATEXCURSOR" val="161"/>
  <p:tag name="TRANSPARENCY" val="True"/>
  <p:tag name="FILENAME" val=""/>
  <p:tag name="INPUTTYPE" val="0"/>
  <p:tag name="LATEXENGINEID" val="0"/>
  <p:tag name="TEMPFOLDER" val="C:\Temp\"/>
</p:tagLst>
</file>

<file path=ppt/tags/tag56.xml><?xml version="1.0" encoding="utf-8"?>
<p:tagLst xmlns:a="http://schemas.openxmlformats.org/drawingml/2006/main" xmlns:r="http://schemas.openxmlformats.org/officeDocument/2006/relationships" xmlns:p="http://schemas.openxmlformats.org/presentationml/2006/main">
  <p:tag name="ORIGINALHEIGHT" val="123,7346"/>
  <p:tag name="ORIGINALWIDTH" val="2167,979"/>
  <p:tag name="OUTPUTDPI" val="1200"/>
  <p:tag name="LATEXADDIN" val="\documentclass{article}&#10;\usepackage{amsmath, bm}&#10;\usepackage{color}&#10;\newcommand{\La}{\mathcal{L}}&#10;\pagestyle{empty}&#10;\begin{document}&#10;&#10;$&#10;\La (x; t, c)= \La_{texture}(x; t)  \color{blue} + \La_{content}(x; c)&#10;$&#10;&#10;&#10;\end{document}"/>
  <p:tag name="IGUANATEXSIZE" val="17"/>
  <p:tag name="IGUANATEXCURSOR" val="180"/>
  <p:tag name="TRANSPARENCY" val="True"/>
  <p:tag name="FILENAME" val=""/>
  <p:tag name="INPUTTYPE" val="0"/>
  <p:tag name="LATEXENGINEID" val="0"/>
  <p:tag name="TEMPFOLDER" val="C:\Temp\"/>
</p:tagLst>
</file>

<file path=ppt/tags/tag57.xml><?xml version="1.0" encoding="utf-8"?>
<p:tagLst xmlns:a="http://schemas.openxmlformats.org/drawingml/2006/main" xmlns:r="http://schemas.openxmlformats.org/officeDocument/2006/relationships" xmlns:p="http://schemas.openxmlformats.org/presentationml/2006/main">
  <p:tag name="ORIGINALHEIGHT" val="56,24299"/>
  <p:tag name="ORIGINALWIDTH" val="49,49378"/>
  <p:tag name="OUTPUTDPI" val="1200"/>
  <p:tag name="LATEXADDIN" val="\documentclass{article}&#10;\usepackage{amsmath}&#10;\pagestyle{empty}&#10;\begin{document}&#10;&#10;$&#10;c&#10;$&#10;&#10;&#10;\end{document}"/>
  <p:tag name="IGUANATEXSIZE" val="17"/>
  <p:tag name="IGUANATEXCURSOR" val="84"/>
  <p:tag name="TRANSPARENCY" val="True"/>
  <p:tag name="FILENAME" val=""/>
  <p:tag name="INPUTTYPE" val="0"/>
  <p:tag name="LATEXENGINEID" val="0"/>
  <p:tag name="TEMPFOLDER" val="c:\temp\"/>
</p:tagLst>
</file>

<file path=ppt/tags/tag58.xml><?xml version="1.0" encoding="utf-8"?>
<p:tagLst xmlns:a="http://schemas.openxmlformats.org/drawingml/2006/main" xmlns:r="http://schemas.openxmlformats.org/officeDocument/2006/relationships" xmlns:p="http://schemas.openxmlformats.org/presentationml/2006/main">
  <p:tag name="ORIGINALHEIGHT" val="78,74016"/>
  <p:tag name="ORIGINALWIDTH" val="38,99512"/>
  <p:tag name="OUTPUTDPI" val="1200"/>
  <p:tag name="LATEXADDIN" val="\documentclass{article}&#10;\usepackage{amsmath}&#10;\pagestyle{empty}&#10;\begin{document}&#10;$&#10;t&#10;$&#10;\end{document}"/>
  <p:tag name="IGUANATEXSIZE" val="17"/>
  <p:tag name="IGUANATEXCURSOR" val="80"/>
  <p:tag name="TRANSPARENCY" val="True"/>
  <p:tag name="FILENAME" val=""/>
  <p:tag name="INPUTTYPE" val="0"/>
  <p:tag name="LATEXENGINEID" val="0"/>
  <p:tag name="TEMPFOLDER" val="c:\temp\"/>
</p:tagLst>
</file>

<file path=ppt/tags/tag59.xml><?xml version="1.0" encoding="utf-8"?>
<p:tagLst xmlns:a="http://schemas.openxmlformats.org/drawingml/2006/main" xmlns:r="http://schemas.openxmlformats.org/officeDocument/2006/relationships" xmlns:p="http://schemas.openxmlformats.org/presentationml/2006/main">
  <p:tag name="ORIGINALHEIGHT" val="56,25787"/>
  <p:tag name="ORIGINALWIDTH" val="62,25866"/>
  <p:tag name="OUTPUTDPI" val="1200"/>
  <p:tag name="LATEXADDIN" val="\documentclass{article}&#10;\usepackage{amsmath}&#10;\pagestyle{empty}&#10;\begin{document}&#10;&#10;$&#10;x&#10;$&#10;&#10;&#10;\end{document}"/>
  <p:tag name="IGUANATEXSIZE" val="17"/>
  <p:tag name="IGUANATEXCURSOR" val="85"/>
  <p:tag name="TRANSPARENCY" val="True"/>
  <p:tag name="FILENAME" val=""/>
  <p:tag name="INPUTTYPE" val="0"/>
  <p:tag name="LATEXENGINEID" val="1"/>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142.5199"/>
  <p:tag name="ORIGINALWIDTH" val="261.0365"/>
  <p:tag name="OUTPUTDPI" val="1200"/>
  <p:tag name="LATEXADDIN" val="\documentclass{article}&#10;\usepackage{amsmath}&#10;\pagestyle{empty}&#10;\begin{document}&#10;&#10;$$&#10;G^l(t)&#10;$$&#10;&#10;&#10;\end{document}"/>
  <p:tag name="IGUANATEXSIZE" val="18"/>
  <p:tag name="IGUANATEXCURSOR" val="90"/>
  <p:tag name="TRANSPARENCY" val="True"/>
  <p:tag name="FILENAME" val=""/>
  <p:tag name="INPUTTYPE" val="0"/>
  <p:tag name="LATEXENGINEID" val="1"/>
  <p:tag name="TEMPFOLDER" val="C:\Temp\"/>
</p:tagLst>
</file>

<file path=ppt/tags/tag60.xml><?xml version="1.0" encoding="utf-8"?>
<p:tagLst xmlns:a="http://schemas.openxmlformats.org/drawingml/2006/main" xmlns:r="http://schemas.openxmlformats.org/officeDocument/2006/relationships" xmlns:p="http://schemas.openxmlformats.org/presentationml/2006/main">
  <p:tag name="ORIGINALHEIGHT" val="124.5174"/>
  <p:tag name="ORIGINALWIDTH" val="273.7882"/>
  <p:tag name="OUTPUTDPI" val="1200"/>
  <p:tag name="LATEXADDIN" val="\documentclass{article}&#10;\usepackage{amsmath, bm}&#10;\newcommand{\La}{\mathcal{L}}&#10;&#10;&#10;\pagestyle{empty}&#10;\begin{document}&#10;&#10;$&#10;g_\theta(\bm{z}) &#10;$&#10;&#10;&#10;\end{document}"/>
  <p:tag name="IGUANATEXSIZE" val="14"/>
  <p:tag name="IGUANATEXCURSOR" val="47"/>
  <p:tag name="TRANSPARENCY" val="True"/>
  <p:tag name="FILENAME" val=""/>
  <p:tag name="INPUTTYPE" val="0"/>
  <p:tag name="LATEXENGINEID" val="1"/>
  <p:tag name="TEMPFOLDER" val="C:\Temp\"/>
</p:tagLst>
</file>

<file path=ppt/tags/tag61.xml><?xml version="1.0" encoding="utf-8"?>
<p:tagLst xmlns:a="http://schemas.openxmlformats.org/drawingml/2006/main" xmlns:r="http://schemas.openxmlformats.org/officeDocument/2006/relationships" xmlns:p="http://schemas.openxmlformats.org/presentationml/2006/main">
  <p:tag name="ORIGINALHEIGHT" val="124.5174"/>
  <p:tag name="ORIGINALWIDTH" val="273.7882"/>
  <p:tag name="OUTPUTDPI" val="1200"/>
  <p:tag name="LATEXADDIN" val="\documentclass{article}&#10;\usepackage{amsmath, bm}&#10;\newcommand{\La}{\mathcal{L}}&#10;&#10;&#10;\pagestyle{empty}&#10;\begin{document}&#10;&#10;$&#10;g_\theta(\bm{z}) &#10;$&#10;&#10;&#10;\end{document}"/>
  <p:tag name="IGUANATEXSIZE" val="14"/>
  <p:tag name="IGUANATEXCURSOR" val="47"/>
  <p:tag name="TRANSPARENCY" val="True"/>
  <p:tag name="FILENAME" val=""/>
  <p:tag name="INPUTTYPE" val="0"/>
  <p:tag name="LATEXENGINEID" val="1"/>
  <p:tag name="TEMPFOLDER" val="C:\Temp\"/>
</p:tagLst>
</file>

<file path=ppt/tags/tag62.xml><?xml version="1.0" encoding="utf-8"?>
<p:tagLst xmlns:a="http://schemas.openxmlformats.org/drawingml/2006/main" xmlns:r="http://schemas.openxmlformats.org/officeDocument/2006/relationships" xmlns:p="http://schemas.openxmlformats.org/presentationml/2006/main">
  <p:tag name="ORIGINALHEIGHT" val="81.01134"/>
  <p:tag name="ORIGINALWIDTH" val="120.7669"/>
  <p:tag name="OUTPUTDPI" val="1200"/>
  <p:tag name="LATEXADDIN" val="\documentclass{article}&#10;\usepackage{amsmath,bm}&#10;\usepackage[usenames, dvipsnames]{color}&#10;\newcommand{\La}{\mathcal{L}}&#10;&#10;\pagestyle{empty}&#10;\begin{document}&#10;&#10;$\color{ForestGreen} \bm{g_\theta}$&#10;&#10;&#10;\end{document}"/>
  <p:tag name="IGUANATEXSIZE" val="15"/>
  <p:tag name="IGUANATEXCURSOR" val="189"/>
  <p:tag name="TRANSPARENCY" val="True"/>
  <p:tag name="FILENAME" val=""/>
  <p:tag name="INPUTTYPE" val="0"/>
  <p:tag name="LATEXENGINEID" val="1"/>
  <p:tag name="TEMPFOLDER" val="C:\Temp\"/>
</p:tagLst>
</file>

<file path=ppt/tags/tag63.xml><?xml version="1.0" encoding="utf-8"?>
<p:tagLst xmlns:a="http://schemas.openxmlformats.org/drawingml/2006/main" xmlns:r="http://schemas.openxmlformats.org/officeDocument/2006/relationships" xmlns:p="http://schemas.openxmlformats.org/presentationml/2006/main">
  <p:tag name="ORIGINALHEIGHT" val="168.7735"/>
  <p:tag name="ORIGINALWIDTH" val="466.5651"/>
  <p:tag name="OUTPUTDPI" val="1200"/>
  <p:tag name="LATEXADDIN" val="\documentclass{article}&#10;\usepackage{amsmath}&#10;\newcommand{\La}{\mathcal{L}}&#10;&#10;&#10;\pagestyle{empty}&#10;\begin{document}&#10;&#10;$$&#10;\min_x \La(x) &#10;$$&#10;&#10;&#10;\end{document}"/>
  <p:tag name="IGUANATEXSIZE" val="18"/>
  <p:tag name="IGUANATEXCURSOR" val="45"/>
  <p:tag name="TRANSPARENCY" val="True"/>
  <p:tag name="FILENAME" val=""/>
  <p:tag name="INPUTTYPE" val="0"/>
  <p:tag name="LATEXENGINEID" val="1"/>
  <p:tag name="TEMPFOLDER" val="C:\Temp\"/>
</p:tagLst>
</file>

<file path=ppt/tags/tag64.xml><?xml version="1.0" encoding="utf-8"?>
<p:tagLst xmlns:a="http://schemas.openxmlformats.org/drawingml/2006/main" xmlns:r="http://schemas.openxmlformats.org/officeDocument/2006/relationships" xmlns:p="http://schemas.openxmlformats.org/presentationml/2006/main">
  <p:tag name="ORIGINALHEIGHT" val="124.5174"/>
  <p:tag name="ORIGINALWIDTH" val="214.5299"/>
  <p:tag name="OUTPUTDPI" val="1200"/>
  <p:tag name="LATEXADDIN" val="\documentclass{article}&#10;\usepackage{amsmath}&#10;\newcommand{\La}{\mathcal{L}}&#10;&#10;&#10;\pagestyle{empty}&#10;\begin{document}&#10;&#10;$p(z)$&#10;&#10;&#10;\end{document}"/>
  <p:tag name="IGUANATEXSIZE" val="15"/>
  <p:tag name="IGUANATEXCURSOR" val="118"/>
  <p:tag name="TRANSPARENCY" val="True"/>
  <p:tag name="FILENAME" val=""/>
  <p:tag name="INPUTTYPE" val="0"/>
  <p:tag name="LATEXENGINEID" val="1"/>
  <p:tag name="TEMPFOLDER" val="C:\Temp\"/>
</p:tagLst>
</file>

<file path=ppt/tags/tag65.xml><?xml version="1.0" encoding="utf-8"?>
<p:tagLst xmlns:a="http://schemas.openxmlformats.org/drawingml/2006/main" xmlns:r="http://schemas.openxmlformats.org/officeDocument/2006/relationships" xmlns:p="http://schemas.openxmlformats.org/presentationml/2006/main">
  <p:tag name="ORIGINALHEIGHT" val="56.25787"/>
  <p:tag name="ORIGINALWIDTH" val="53.2574"/>
  <p:tag name="OUTPUTDPI" val="1200"/>
  <p:tag name="LATEXADDIN" val="\documentclass{article}&#10;\usepackage{amsmath}&#10;\newcommand{\La}{\mathcal{L}}&#10;&#10;&#10;\pagestyle{empty}&#10;\begin{document}&#10;&#10;$z$&#10;&#10;&#10;\end{document}"/>
  <p:tag name="IGUANATEXSIZE" val="15"/>
  <p:tag name="IGUANATEXCURSOR" val="115"/>
  <p:tag name="TRANSPARENCY" val="True"/>
  <p:tag name="FILENAME" val=""/>
  <p:tag name="INPUTTYPE" val="0"/>
  <p:tag name="LATEXENGINEID" val="1"/>
  <p:tag name="TEMPFOLDER" val="C:\Temp\"/>
</p:tagLst>
</file>

<file path=ppt/tags/tag66.xml><?xml version="1.0" encoding="utf-8"?>
<p:tagLst xmlns:a="http://schemas.openxmlformats.org/drawingml/2006/main" xmlns:r="http://schemas.openxmlformats.org/officeDocument/2006/relationships" xmlns:p="http://schemas.openxmlformats.org/presentationml/2006/main">
  <p:tag name="ORIGINALHEIGHT" val="56.25787"/>
  <p:tag name="ORIGINALWIDTH" val="62.25866"/>
  <p:tag name="OUTPUTDPI" val="1200"/>
  <p:tag name="LATEXADDIN" val="\documentclass{article}&#10;\usepackage{amsmath}&#10;\newcommand{\La}{\mathcal{L}}&#10;&#10;&#10;\pagestyle{empty}&#10;\begin{document}&#10;&#10;$x$&#10;&#10;&#10;\end{document}"/>
  <p:tag name="IGUANATEXSIZE" val="15"/>
  <p:tag name="IGUANATEXCURSOR" val="115"/>
  <p:tag name="TRANSPARENCY" val="True"/>
  <p:tag name="FILENAME" val=""/>
  <p:tag name="INPUTTYPE" val="0"/>
  <p:tag name="LATEXENGINEID" val="1"/>
  <p:tag name="TEMPFOLDER" val="C:\Temp\"/>
</p:tagLst>
</file>

<file path=ppt/tags/tag67.xml><?xml version="1.0" encoding="utf-8"?>
<p:tagLst xmlns:a="http://schemas.openxmlformats.org/drawingml/2006/main" xmlns:r="http://schemas.openxmlformats.org/officeDocument/2006/relationships" xmlns:p="http://schemas.openxmlformats.org/presentationml/2006/main">
  <p:tag name="ORIGINALHEIGHT" val="124.5174"/>
  <p:tag name="ORIGINALWIDTH" val="238.5333"/>
  <p:tag name="OUTPUTDPI" val="1200"/>
  <p:tag name="LATEXADDIN" val="\documentclass{article}&#10;\usepackage{amsmath}&#10;\newcommand{\La}{\mathcal{L}}&#10;&#10;&#10;\pagestyle{empty}&#10;\begin{document}&#10;&#10;$&#10;\La(x) &#10;$&#10;&#10;&#10;\end{document}"/>
  <p:tag name="IGUANATEXSIZE" val="15"/>
  <p:tag name="IGUANATEXCURSOR" val="123"/>
  <p:tag name="TRANSPARENCY" val="True"/>
  <p:tag name="FILENAME" val=""/>
  <p:tag name="INPUTTYPE" val="0"/>
  <p:tag name="LATEXENGINEID" val="1"/>
  <p:tag name="TEMPFOLDER" val="C:\Temp\"/>
</p:tagLst>
</file>

<file path=ppt/tags/tag68.xml><?xml version="1.0" encoding="utf-8"?>
<p:tagLst xmlns:a="http://schemas.openxmlformats.org/drawingml/2006/main" xmlns:r="http://schemas.openxmlformats.org/officeDocument/2006/relationships" xmlns:p="http://schemas.openxmlformats.org/presentationml/2006/main">
  <p:tag name="ORIGINALHEIGHT" val="175.5245"/>
  <p:tag name="ORIGINALWIDTH" val="1479.206"/>
  <p:tag name="OUTPUTDPI" val="1200"/>
  <p:tag name="LATEXADDIN" val="\documentclass{article}&#10;\usepackage{amsmath, bm,color}&#10;\usepackage{amsfonts}&#10;\pagestyle{empty}&#10;\newcommand{\La}{\mathcal{L}}&#10;\begin{document}&#10;&#10;$$&#10;\min_{\color{red} \theta \color {black}} {\color{red}  \mathbb{E}} \La(\color{red} g_\theta(\bm{z}) \color{black})\quad \bm{z} \sim \text{U(0,1)}&#10;$$&#10;&#10;&#10;\end{document}"/>
  <p:tag name="IGUANATEXSIZE" val="18"/>
  <p:tag name="IGUANATEXCURSOR" val="212"/>
  <p:tag name="TRANSPARENCY" val="True"/>
  <p:tag name="FILENAME" val=""/>
  <p:tag name="INPUTTYPE" val="0"/>
  <p:tag name="LATEXENGINEID" val="1"/>
  <p:tag name="TEMPFOLDER" val="C:\Temp\"/>
</p:tagLst>
</file>

<file path=ppt/tags/tag69.xml><?xml version="1.0" encoding="utf-8"?>
<p:tagLst xmlns:a="http://schemas.openxmlformats.org/drawingml/2006/main" xmlns:r="http://schemas.openxmlformats.org/officeDocument/2006/relationships" xmlns:p="http://schemas.openxmlformats.org/presentationml/2006/main">
  <p:tag name="ORIGINALHEIGHT" val="124.5174"/>
  <p:tag name="ORIGINALWIDTH" val="261.0365"/>
  <p:tag name="OUTPUTDPI" val="1200"/>
  <p:tag name="LATEXADDIN" val="\documentclass{article}&#10;\usepackage{amsmath}&#10;\newcommand{\La}{\mathcal{L}}&#10;\usepackage[usenames, dvipsnames]{color}&#10;&#10;\pagestyle{empty}&#10;\begin{document}&#10;&#10;$&#10;\color{ForestGreen} g(z_1)&#10;$&#10;&#10;&#10;\end{document}"/>
  <p:tag name="IGUANATEXSIZE" val="14"/>
  <p:tag name="IGUANATEXCURSOR" val="154"/>
  <p:tag name="TRANSPARENCY" val="True"/>
  <p:tag name="FILENAME" val=""/>
  <p:tag name="INPUTTYPE" val="0"/>
  <p:tag name="LATEXENGINEID" val="1"/>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87.76228"/>
  <p:tag name="ORIGINALWIDTH" val="27.00378"/>
  <p:tag name="OUTPUTDPI" val="1200"/>
  <p:tag name="LATEXADDIN" val="\documentclass{article}&#10;\usepackage{amsmath, bm}&#10;\pagestyle{empty}&#10;\begin{document}&#10;&#10;$$&#10;l&#10;$$&#10;&#10;&#10;\end{document}"/>
  <p:tag name="IGUANATEXSIZE" val="20"/>
  <p:tag name="IGUANATEXCURSOR" val="89"/>
  <p:tag name="TRANSPARENCY" val="True"/>
  <p:tag name="FILENAME" val=""/>
  <p:tag name="INPUTTYPE" val="0"/>
  <p:tag name="LATEXENGINEID" val="1"/>
  <p:tag name="TEMPFOLDER" val="C:\Temp\"/>
</p:tagLst>
</file>

<file path=ppt/tags/tag70.xml><?xml version="1.0" encoding="utf-8"?>
<p:tagLst xmlns:a="http://schemas.openxmlformats.org/drawingml/2006/main" xmlns:r="http://schemas.openxmlformats.org/officeDocument/2006/relationships" xmlns:p="http://schemas.openxmlformats.org/presentationml/2006/main">
  <p:tag name="ORIGINALHEIGHT" val="124.5174"/>
  <p:tag name="ORIGINALWIDTH" val="261.0365"/>
  <p:tag name="OUTPUTDPI" val="1200"/>
  <p:tag name="LATEXADDIN" val="\documentclass{article}&#10;\usepackage{amsmath}&#10;\newcommand{\La}{\mathcal{L}}&#10;\usepackage[usenames, dvipsnames]{color}&#10;&#10;\pagestyle{empty}&#10;\begin{document}&#10;&#10;$&#10;\color{ForestGreen} g(z_2)&#10;$&#10;&#10;&#10;\end{document}"/>
  <p:tag name="IGUANATEXSIZE" val="14"/>
  <p:tag name="IGUANATEXCURSOR" val="180"/>
  <p:tag name="TRANSPARENCY" val="True"/>
  <p:tag name="FILENAME" val=""/>
  <p:tag name="INPUTTYPE" val="0"/>
  <p:tag name="LATEXENGINEID" val="1"/>
  <p:tag name="TEMPFOLDER" val="C:\Temp\"/>
</p:tagLst>
</file>

<file path=ppt/tags/tag71.xml><?xml version="1.0" encoding="utf-8"?>
<p:tagLst xmlns:a="http://schemas.openxmlformats.org/drawingml/2006/main" xmlns:r="http://schemas.openxmlformats.org/officeDocument/2006/relationships" xmlns:p="http://schemas.openxmlformats.org/presentationml/2006/main">
  <p:tag name="ORIGINALHEIGHT" val="124.5174"/>
  <p:tag name="ORIGINALWIDTH" val="261.0365"/>
  <p:tag name="OUTPUTDPI" val="1200"/>
  <p:tag name="LATEXADDIN" val="\documentclass{article}&#10;\usepackage{amsmath}&#10;\newcommand{\La}{\mathcal{L}}&#10;\usepackage[usenames, dvipsnames]{color}&#10;&#10;\pagestyle{empty}&#10;\begin{document}&#10;&#10;$&#10;\color{ForestGreen} g(z_3)&#10;$&#10;&#10;&#10;\end{document}"/>
  <p:tag name="IGUANATEXSIZE" val="14"/>
  <p:tag name="IGUANATEXCURSOR" val="180"/>
  <p:tag name="TRANSPARENCY" val="True"/>
  <p:tag name="FILENAME" val=""/>
  <p:tag name="INPUTTYPE" val="0"/>
  <p:tag name="LATEXENGINEID" val="1"/>
  <p:tag name="TEMPFOLDER" val="C:\Temp\"/>
</p:tagLst>
</file>

<file path=ppt/tags/tag72.xml><?xml version="1.0" encoding="utf-8"?>
<p:tagLst xmlns:a="http://schemas.openxmlformats.org/drawingml/2006/main" xmlns:r="http://schemas.openxmlformats.org/officeDocument/2006/relationships" xmlns:p="http://schemas.openxmlformats.org/presentationml/2006/main">
  <p:tag name="ORIGINALHEIGHT" val="124.5174"/>
  <p:tag name="ORIGINALWIDTH" val="261.0365"/>
  <p:tag name="OUTPUTDPI" val="1200"/>
  <p:tag name="LATEXADDIN" val="\documentclass{article}&#10;\usepackage{amsmath}&#10;\newcommand{\La}{\mathcal{L}}&#10;\usepackage[usenames, dvipsnames]{color}&#10;&#10;\pagestyle{empty}&#10;\begin{document}&#10;&#10;$&#10;\color{ForestGreen} g(z_4)&#10;$&#10;&#10;&#10;\end{document}"/>
  <p:tag name="IGUANATEXSIZE" val="14"/>
  <p:tag name="IGUANATEXCURSOR" val="180"/>
  <p:tag name="TRANSPARENCY" val="True"/>
  <p:tag name="FILENAME" val=""/>
  <p:tag name="INPUTTYPE" val="0"/>
  <p:tag name="LATEXENGINEID" val="1"/>
  <p:tag name="TEMPFOLDER" val="C:\Temp\"/>
</p:tagLst>
</file>

<file path=ppt/tags/tag73.xml><?xml version="1.0" encoding="utf-8"?>
<p:tagLst xmlns:a="http://schemas.openxmlformats.org/drawingml/2006/main" xmlns:r="http://schemas.openxmlformats.org/officeDocument/2006/relationships" xmlns:p="http://schemas.openxmlformats.org/presentationml/2006/main">
  <p:tag name="ORIGINALHEIGHT" val="175.5245"/>
  <p:tag name="ORIGINALWIDTH" val="2001.279"/>
  <p:tag name="OUTPUTDPI" val="1200"/>
  <p:tag name="LATEXADDIN" val="\documentclass{article}&#10;\usepackage{amsmath, bm,color}&#10;\usepackage{amsfonts}&#10;\newcommand{\La}{\mathcal{L}}&#10;\pagestyle{empty}&#10;\begin{document}&#10;&#10;$$&#10;\min_{\color{red} {\theta} \color{black}}{\color{red} \mathbb{E} } \La_{texture} (\color{red} {g_\theta(\bm{z})}\color{black}; t), \quad \bm{z} \sim U(0,1)  &#10;$$&#10;&#10;&#10;\end{document}"/>
  <p:tag name="IGUANATEXSIZE" val="18"/>
  <p:tag name="IGUANATEXCURSOR" val="188"/>
  <p:tag name="TRANSPARENCY" val="True"/>
  <p:tag name="FILENAME" val=""/>
  <p:tag name="INPUTTYPE" val="0"/>
  <p:tag name="LATEXENGINEID" val="1"/>
  <p:tag name="TEMPFOLDER" val="C:\Temp\"/>
</p:tagLst>
</file>

<file path=ppt/tags/tag74.xml><?xml version="1.0" encoding="utf-8"?>
<p:tagLst xmlns:a="http://schemas.openxmlformats.org/drawingml/2006/main" xmlns:r="http://schemas.openxmlformats.org/officeDocument/2006/relationships" xmlns:p="http://schemas.openxmlformats.org/presentationml/2006/main">
  <p:tag name="ORIGINALHEIGHT" val="170.2738"/>
  <p:tag name="ORIGINALWIDTH" val="1280.429"/>
  <p:tag name="OUTPUTDPI" val="1200"/>
  <p:tag name="LATEXADDIN" val="\documentclass{article}&#10;\usepackage{amsmath, bm,color}&#10;\newcommand{\La}{\mathcal{L}}&#10;\pagestyle{empty}&#10;\begin{document}&#10;&#10;$&#10;\color{red} {\theta }^{k+1} \color{black} = \color{red} { \theta }^{k} \color{black} -  \alpha \frac{\partial \La(\color{red} g_\theta(z) \color{black};t)}{\color{red}  \partial \theta \color{black}}&#10;$&#10;&#10;&#10;\end{document}"/>
  <p:tag name="IGUANATEXSIZE" val="18"/>
  <p:tag name="IGUANATEXCURSOR" val="236"/>
  <p:tag name="TRANSPARENCY" val="True"/>
  <p:tag name="FILENAME" val=""/>
  <p:tag name="INPUTTYPE" val="0"/>
  <p:tag name="LATEXENGINEID" val="1"/>
  <p:tag name="TEMPFOLDER" val="C:\Temp\"/>
</p:tagLst>
</file>

<file path=ppt/tags/tag75.xml><?xml version="1.0" encoding="utf-8"?>
<p:tagLst xmlns:a="http://schemas.openxmlformats.org/drawingml/2006/main" xmlns:r="http://schemas.openxmlformats.org/officeDocument/2006/relationships" xmlns:p="http://schemas.openxmlformats.org/presentationml/2006/main">
  <p:tag name="ORIGINALHEIGHT" val="124.5174"/>
  <p:tag name="ORIGINALWIDTH" val="1304.432"/>
  <p:tag name="OUTPUTDPI" val="1200"/>
  <p:tag name="LATEXADDIN" val="\documentclass{article}&#10;\usepackage{amsmath, bm}&#10;\pagestyle{empty}&#10;\begin{document}&#10;&#10;$&#10;x = g_\theta(\bm{z}),\quad \bm{z} \sim U(0,1)  &#10;$&#10;&#10;&#10;\end{document}"/>
  <p:tag name="IGUANATEXSIZE" val="18"/>
  <p:tag name="IGUANATEXCURSOR" val="132"/>
  <p:tag name="TRANSPARENCY" val="True"/>
  <p:tag name="FILENAME" val=""/>
  <p:tag name="INPUTTYPE" val="0"/>
  <p:tag name="LATEXENGINEID" val="1"/>
  <p:tag name="TEMPFOLDER" val="C:\Temp\"/>
</p:tagLst>
</file>

<file path=ppt/tags/tag76.xml><?xml version="1.0" encoding="utf-8"?>
<p:tagLst xmlns:a="http://schemas.openxmlformats.org/drawingml/2006/main" xmlns:r="http://schemas.openxmlformats.org/officeDocument/2006/relationships" xmlns:p="http://schemas.openxmlformats.org/presentationml/2006/main">
  <p:tag name="ORIGINALHEIGHT" val="123.7672"/>
  <p:tag name="ORIGINALWIDTH" val="304.5425"/>
  <p:tag name="OUTPUTDPI" val="1200"/>
  <p:tag name="LATEXADDIN" val="\documentclass{article}&#10;\usepackage{amsmath, bm,color}&#10;\pagestyle{empty}&#10;\begin{document}&#10;&#10;$&#10;\color{red} \bm{g_\theta(z)}&#10;$&#10;&#10;&#10;\end{document}"/>
  <p:tag name="IGUANATEXSIZE" val="16"/>
  <p:tag name="IGUANATEXCURSOR" val="121"/>
  <p:tag name="TRANSPARENCY" val="True"/>
  <p:tag name="FILENAME" val=""/>
  <p:tag name="INPUTTYPE" val="0"/>
  <p:tag name="LATEXENGINEID" val="1"/>
  <p:tag name="TEMPFOLDER" val="C:\Temp\"/>
</p:tagLst>
</file>

<file path=ppt/tags/tag77.xml><?xml version="1.0" encoding="utf-8"?>
<p:tagLst xmlns:a="http://schemas.openxmlformats.org/drawingml/2006/main" xmlns:r="http://schemas.openxmlformats.org/officeDocument/2006/relationships" xmlns:p="http://schemas.openxmlformats.org/presentationml/2006/main">
  <p:tag name="ORIGINALHEIGHT" val="56.25787"/>
  <p:tag name="ORIGINALWIDTH" val="62.25866"/>
  <p:tag name="OUTPUTDPI" val="1200"/>
  <p:tag name="LATEXADDIN" val="\documentclass{article}&#10;\usepackage{amsmath}&#10;\pagestyle{empty}&#10;\begin{document}&#10;&#10;$&#10;x&#10;$&#10;&#10;&#10;\end{document}"/>
  <p:tag name="IGUANATEXSIZE" val="20"/>
  <p:tag name="IGUANATEXCURSOR" val="82"/>
  <p:tag name="TRANSPARENCY" val="True"/>
  <p:tag name="FILENAME" val=""/>
  <p:tag name="INPUTTYPE" val="0"/>
  <p:tag name="LATEXENGINEID" val="1"/>
  <p:tag name="TEMPFOLDER" val="C:\Temp\"/>
</p:tagLst>
</file>

<file path=ppt/tags/tag78.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3(x)&#10;$&#10;&#10;&#10;\end{document}"/>
  <p:tag name="IGUANATEXSIZE" val="12"/>
  <p:tag name="IGUANATEXCURSOR" val="86"/>
  <p:tag name="TRANSPARENCY" val="True"/>
  <p:tag name="FILENAME" val=""/>
  <p:tag name="INPUTTYPE" val="0"/>
  <p:tag name="LATEXENGINEID" val="1"/>
  <p:tag name="TEMPFOLDER" val="C:\Temp\"/>
</p:tagLst>
</file>

<file path=ppt/tags/tag79.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2(x)&#10;$&#10;&#10;&#10;\end{document}"/>
  <p:tag name="IGUANATEXSIZE" val="12"/>
  <p:tag name="IGUANATEXCURSOR" val="86"/>
  <p:tag name="TRANSPARENCY" val="True"/>
  <p:tag name="FILENAME" val=""/>
  <p:tag name="INPUTTYPE" val="0"/>
  <p:tag name="LATEXENGINEID" val="1"/>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87.76228"/>
  <p:tag name="ORIGINALWIDTH" val="27.00378"/>
  <p:tag name="OUTPUTDPI" val="1200"/>
  <p:tag name="LATEXADDIN" val="\documentclass{article}&#10;\usepackage{amsmath, bm}&#10;\pagestyle{empty}&#10;\begin{document}&#10;&#10;$$&#10;l&#10;$$&#10;&#10;&#10;\end{document}"/>
  <p:tag name="IGUANATEXSIZE" val="20"/>
  <p:tag name="IGUANATEXCURSOR" val="89"/>
  <p:tag name="TRANSPARENCY" val="True"/>
  <p:tag name="FILENAME" val=""/>
  <p:tag name="INPUTTYPE" val="0"/>
  <p:tag name="LATEXENGINEID" val="1"/>
  <p:tag name="TEMPFOLDER" val="C:\Temp\"/>
</p:tagLst>
</file>

<file path=ppt/tags/tag80.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1(x)&#10;$&#10;&#10;&#10;\end{document}"/>
  <p:tag name="IGUANATEXSIZE" val="12"/>
  <p:tag name="IGUANATEXCURSOR" val="86"/>
  <p:tag name="TRANSPARENCY" val="True"/>
  <p:tag name="FILENAME" val=""/>
  <p:tag name="INPUTTYPE" val="0"/>
  <p:tag name="LATEXENGINEID" val="1"/>
  <p:tag name="TEMPFOLDER" val="C:\Temp\"/>
</p:tagLst>
</file>

<file path=ppt/tags/tag81.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3(x;t)&#10;$&#10;&#10;&#10;\end{document}"/>
  <p:tag name="IGUANATEXSIZE" val="12"/>
  <p:tag name="IGUANATEXCURSOR" val="86"/>
  <p:tag name="TRANSPARENCY" val="True"/>
  <p:tag name="FILENAME" val=""/>
  <p:tag name="INPUTTYPE" val="0"/>
  <p:tag name="LATEXENGINEID" val="1"/>
  <p:tag name="TEMPFOLDER" val="C:\Temp\"/>
</p:tagLst>
</file>

<file path=ppt/tags/tag82.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2(x;t)&#10;$&#10;&#10;&#10;\end{document}"/>
  <p:tag name="IGUANATEXSIZE" val="12"/>
  <p:tag name="IGUANATEXCURSOR" val="86"/>
  <p:tag name="TRANSPARENCY" val="True"/>
  <p:tag name="FILENAME" val=""/>
  <p:tag name="INPUTTYPE" val="0"/>
  <p:tag name="LATEXENGINEID" val="1"/>
  <p:tag name="TEMPFOLDER" val="C:\Temp\"/>
</p:tagLst>
</file>

<file path=ppt/tags/tag83.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1(x;t)&#10;$&#10;&#10;&#10;\end{document}"/>
  <p:tag name="IGUANATEXSIZE" val="12"/>
  <p:tag name="IGUANATEXCURSOR" val="86"/>
  <p:tag name="TRANSPARENCY" val="True"/>
  <p:tag name="FILENAME" val=""/>
  <p:tag name="INPUTTYPE" val="0"/>
  <p:tag name="LATEXENGINEID" val="1"/>
  <p:tag name="TEMPFOLDER" val="C:\Temp\"/>
</p:tagLst>
</file>

<file path=ppt/tags/tag84.xml><?xml version="1.0" encoding="utf-8"?>
<p:tagLst xmlns:a="http://schemas.openxmlformats.org/drawingml/2006/main" xmlns:r="http://schemas.openxmlformats.org/officeDocument/2006/relationships" xmlns:p="http://schemas.openxmlformats.org/presentationml/2006/main">
  <p:tag name="ORIGINALHEIGHT" val="57.00795"/>
  <p:tag name="ORIGINALWIDTH" val="61.50858"/>
  <p:tag name="OUTPUTDPI" val="1200"/>
  <p:tag name="LATEXADDIN" val="\documentclass{article}&#10;\usepackage{amsmath, bm}&#10;\pagestyle{empty}&#10;\begin{document}&#10;&#10;$&#10;\bm{z}&#10;$&#10;&#10;&#10;\end{document}"/>
  <p:tag name="IGUANATEXSIZE" val="20"/>
  <p:tag name="IGUANATEXCURSOR" val="47"/>
  <p:tag name="TRANSPARENCY" val="True"/>
  <p:tag name="FILENAME" val=""/>
  <p:tag name="INPUTTYPE" val="0"/>
  <p:tag name="LATEXENGINEID" val="1"/>
  <p:tag name="TEMPFOLDER" val="C:\Temp\"/>
</p:tagLst>
</file>

<file path=ppt/tags/tag85.xml><?xml version="1.0" encoding="utf-8"?>
<p:tagLst xmlns:a="http://schemas.openxmlformats.org/drawingml/2006/main" xmlns:r="http://schemas.openxmlformats.org/officeDocument/2006/relationships" xmlns:p="http://schemas.openxmlformats.org/presentationml/2006/main">
  <p:tag name="ORIGINALHEIGHT" val="56.25787"/>
  <p:tag name="ORIGINALWIDTH" val="62.25866"/>
  <p:tag name="OUTPUTDPI" val="1200"/>
  <p:tag name="LATEXADDIN" val="\documentclass{article}&#10;\usepackage{amsmath, bm}&#10;\pagestyle{empty}&#10;\begin{document}&#10;&#10;$$&#10;x&#10;$$&#10;&#10;&#10;\end{document}"/>
  <p:tag name="IGUANATEXSIZE" val="21"/>
  <p:tag name="IGUANATEXCURSOR" val="92"/>
  <p:tag name="TRANSPARENCY" val="True"/>
  <p:tag name="FILENAME" val=""/>
  <p:tag name="INPUTTYPE" val="0"/>
  <p:tag name="LATEXENGINEID" val="1"/>
  <p:tag name="TEMPFOLDER" val="C:\Temp\"/>
</p:tagLst>
</file>

<file path=ppt/tags/tag86.xml><?xml version="1.0" encoding="utf-8"?>
<p:tagLst xmlns:a="http://schemas.openxmlformats.org/drawingml/2006/main" xmlns:r="http://schemas.openxmlformats.org/officeDocument/2006/relationships" xmlns:p="http://schemas.openxmlformats.org/presentationml/2006/main">
  <p:tag name="ORIGINALHEIGHT" val="175.5245"/>
  <p:tag name="ORIGINALWIDTH" val="1867.761"/>
  <p:tag name="OUTPUTDPI" val="1200"/>
  <p:tag name="LATEXADDIN" val="\documentclass{article}&#10;\usepackage{amsmath, bm,color}&#10;\usepackage{amsfonts}&#10;\newcommand{\La}{\mathcal{L}}&#10;\pagestyle{empty}&#10;\begin{document}&#10;&#10;$$&#10;\min_{\color{red} {\theta}}{\color{red} \mathbb{E}} \La ({\color{red} {g_\theta(\bm{z},{\color{blue} \text{ }})}}; { c}, t), \quad \bm{z} \sim U(0,1)  &#10;$$&#10;&#10;&#10;\end{document}"/>
  <p:tag name="IGUANATEXSIZE" val="18"/>
  <p:tag name="IGUANATEXCURSOR" val="196"/>
  <p:tag name="TRANSPARENCY" val="True"/>
  <p:tag name="FILENAME" val=""/>
  <p:tag name="INPUTTYPE" val="0"/>
  <p:tag name="LATEXENGINEID" val="1"/>
  <p:tag name="TEMPFOLDER" val="C:\Temp\"/>
</p:tagLst>
</file>

<file path=ppt/tags/tag87.xml><?xml version="1.0" encoding="utf-8"?>
<p:tagLst xmlns:a="http://schemas.openxmlformats.org/drawingml/2006/main" xmlns:r="http://schemas.openxmlformats.org/officeDocument/2006/relationships" xmlns:p="http://schemas.openxmlformats.org/presentationml/2006/main">
  <p:tag name="ORIGINALHEIGHT" val="170.2738"/>
  <p:tag name="ORIGINALWIDTH" val="1214.419"/>
  <p:tag name="OUTPUTDPI" val="1200"/>
  <p:tag name="LATEXADDIN" val="\documentclass{article}&#10;\usepackage{amsmath, bm,color}&#10;\newcommand{\La}{\mathcal{L}}&#10;\pagestyle{empty}&#10;\begin{document}&#10;&#10;$&#10;\color{red} {\theta }^{k+1} \color{black} = \color{red} { \theta }^{k} \color{black} -  \alpha \frac{\partial \La(\color{red} g_\theta(z) \color{black})}{\color{red}  \partial \theta \color{black}}&#10;$&#10;&#10;&#10;\end{document}"/>
  <p:tag name="IGUANATEXSIZE" val="18"/>
  <p:tag name="IGUANATEXCURSOR" val="274"/>
  <p:tag name="TRANSPARENCY" val="True"/>
  <p:tag name="FILENAME" val=""/>
  <p:tag name="INPUTTYPE" val="0"/>
  <p:tag name="LATEXENGINEID" val="1"/>
  <p:tag name="TEMPFOLDER" val="C:\Temp\"/>
</p:tagLst>
</file>

<file path=ppt/tags/tag88.xml><?xml version="1.0" encoding="utf-8"?>
<p:tagLst xmlns:a="http://schemas.openxmlformats.org/drawingml/2006/main" xmlns:r="http://schemas.openxmlformats.org/officeDocument/2006/relationships" xmlns:p="http://schemas.openxmlformats.org/presentationml/2006/main">
  <p:tag name="ORIGINALHEIGHT" val="124.5174"/>
  <p:tag name="ORIGINALWIDTH" val="1401.196"/>
  <p:tag name="OUTPUTDPI" val="1200"/>
  <p:tag name="LATEXADDIN" val="\documentclass{article}&#10;\usepackage{amsmath, bm}&#10;\pagestyle{empty}&#10;\begin{document}&#10;&#10;$&#10;x = g_\theta(\bm{z}, \text{ }),\quad \bm{z} \sim U(0,1)  &#10;$&#10;&#10;&#10;\end{document}"/>
  <p:tag name="IGUANATEXSIZE" val="18"/>
  <p:tag name="IGUANATEXCURSOR" val="109"/>
  <p:tag name="TRANSPARENCY" val="True"/>
  <p:tag name="FILENAME" val=""/>
  <p:tag name="INPUTTYPE" val="0"/>
  <p:tag name="LATEXENGINEID" val="1"/>
  <p:tag name="TEMPFOLDER" val="C:\Temp\"/>
</p:tagLst>
</file>

<file path=ppt/tags/tag89.xml><?xml version="1.0" encoding="utf-8"?>
<p:tagLst xmlns:a="http://schemas.openxmlformats.org/drawingml/2006/main" xmlns:r="http://schemas.openxmlformats.org/officeDocument/2006/relationships" xmlns:p="http://schemas.openxmlformats.org/presentationml/2006/main">
  <p:tag name="ORIGINALHEIGHT" val="123.7672"/>
  <p:tag name="ORIGINALWIDTH" val="429.0598"/>
  <p:tag name="OUTPUTDPI" val="1200"/>
  <p:tag name="LATEXADDIN" val="\documentclass{article}&#10;\usepackage{amsmath, bm,color}&#10;\pagestyle{empty}&#10;\begin{document}&#10;&#10;$&#10;\color{red} \bm{g_\theta(z, {\color{blue} c})}&#10;$&#10;&#10;&#10;\end{document}"/>
  <p:tag name="IGUANATEXSIZE" val="16"/>
  <p:tag name="IGUANATEXCURSOR" val="129"/>
  <p:tag name="TRANSPARENCY" val="True"/>
  <p:tag name="FILENAME" val=""/>
  <p:tag name="INPUTTYPE" val="0"/>
  <p:tag name="LATEXENGINEID" val="1"/>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78.76102"/>
  <p:tag name="ORIGINALWIDTH" val="38.25536"/>
  <p:tag name="OUTPUTDPI" val="1200"/>
  <p:tag name="LATEXADDIN" val="\documentclass{article}&#10;\usepackage{amsmath}&#10;\pagestyle{empty}&#10;\begin{document}&#10;&#10;$&#10;t&#10;$&#10;&#10;&#10;\end{document}"/>
  <p:tag name="IGUANATEXSIZE" val="18"/>
  <p:tag name="IGUANATEXCURSOR" val="84"/>
  <p:tag name="TRANSPARENCY" val="True"/>
  <p:tag name="FILENAME" val=""/>
  <p:tag name="INPUTTYPE" val="0"/>
  <p:tag name="LATEXENGINEID" val="1"/>
  <p:tag name="TEMPFOLDER" val="C:\Temp\"/>
</p:tagLst>
</file>

<file path=ppt/tags/tag90.xml><?xml version="1.0" encoding="utf-8"?>
<p:tagLst xmlns:a="http://schemas.openxmlformats.org/drawingml/2006/main" xmlns:r="http://schemas.openxmlformats.org/officeDocument/2006/relationships" xmlns:p="http://schemas.openxmlformats.org/presentationml/2006/main">
  <p:tag name="ORIGINALHEIGHT" val="56.25787"/>
  <p:tag name="ORIGINALWIDTH" val="62.25866"/>
  <p:tag name="OUTPUTDPI" val="1200"/>
  <p:tag name="LATEXADDIN" val="\documentclass{article}&#10;\usepackage{amsmath}&#10;\pagestyle{empty}&#10;\begin{document}&#10;&#10;$&#10;x&#10;$&#10;&#10;&#10;\end{document}"/>
  <p:tag name="IGUANATEXSIZE" val="20"/>
  <p:tag name="IGUANATEXCURSOR" val="82"/>
  <p:tag name="TRANSPARENCY" val="True"/>
  <p:tag name="FILENAME" val=""/>
  <p:tag name="INPUTTYPE" val="0"/>
  <p:tag name="LATEXENGINEID" val="1"/>
  <p:tag name="TEMPFOLDER" val="C:\Temp\"/>
</p:tagLst>
</file>

<file path=ppt/tags/tag91.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3(x)&#10;$&#10;&#10;&#10;\end{document}"/>
  <p:tag name="IGUANATEXSIZE" val="12"/>
  <p:tag name="IGUANATEXCURSOR" val="86"/>
  <p:tag name="TRANSPARENCY" val="True"/>
  <p:tag name="FILENAME" val=""/>
  <p:tag name="INPUTTYPE" val="0"/>
  <p:tag name="LATEXENGINEID" val="1"/>
  <p:tag name="TEMPFOLDER" val="C:\Temp\"/>
</p:tagLst>
</file>

<file path=ppt/tags/tag92.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2(x)&#10;$&#10;&#10;&#10;\end{document}"/>
  <p:tag name="IGUANATEXSIZE" val="12"/>
  <p:tag name="IGUANATEXCURSOR" val="86"/>
  <p:tag name="TRANSPARENCY" val="True"/>
  <p:tag name="FILENAME" val=""/>
  <p:tag name="INPUTTYPE" val="0"/>
  <p:tag name="LATEXENGINEID" val="1"/>
  <p:tag name="TEMPFOLDER" val="C:\Temp\"/>
</p:tagLst>
</file>

<file path=ppt/tags/tag93.xml><?xml version="1.0" encoding="utf-8"?>
<p:tagLst xmlns:a="http://schemas.openxmlformats.org/drawingml/2006/main" xmlns:r="http://schemas.openxmlformats.org/officeDocument/2006/relationships" xmlns:p="http://schemas.openxmlformats.org/presentationml/2006/main">
  <p:tag name="ORIGINALHEIGHT" val="134.2687"/>
  <p:tag name="ORIGINALWIDTH" val="304.5425"/>
  <p:tag name="OUTPUTDPI" val="1200"/>
  <p:tag name="LATEXADDIN" val="\documentclass{article}&#10;\usepackage{amsmath}&#10;\pagestyle{empty}&#10;\begin{document}&#10;&#10;$&#10;G^1(x)&#10;$&#10;&#10;&#10;\end{document}"/>
  <p:tag name="IGUANATEXSIZE" val="12"/>
  <p:tag name="IGUANATEXCURSOR" val="86"/>
  <p:tag name="TRANSPARENCY" val="True"/>
  <p:tag name="FILENAME" val=""/>
  <p:tag name="INPUTTYPE" val="0"/>
  <p:tag name="LATEXENGINEID" val="1"/>
  <p:tag name="TEMPFOLDER" val="C:\Temp\"/>
</p:tagLst>
</file>

<file path=ppt/tags/tag94.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3(x;t)&#10;$&#10;&#10;&#10;\end{document}"/>
  <p:tag name="IGUANATEXSIZE" val="12"/>
  <p:tag name="IGUANATEXCURSOR" val="86"/>
  <p:tag name="TRANSPARENCY" val="True"/>
  <p:tag name="FILENAME" val=""/>
  <p:tag name="INPUTTYPE" val="0"/>
  <p:tag name="LATEXENGINEID" val="1"/>
  <p:tag name="TEMPFOLDER" val="C:\Temp\"/>
</p:tagLst>
</file>

<file path=ppt/tags/tag95.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2(x;t)&#10;$&#10;&#10;&#10;\end{document}"/>
  <p:tag name="IGUANATEXSIZE" val="12"/>
  <p:tag name="IGUANATEXCURSOR" val="86"/>
  <p:tag name="TRANSPARENCY" val="True"/>
  <p:tag name="FILENAME" val=""/>
  <p:tag name="INPUTTYPE" val="0"/>
  <p:tag name="LATEXENGINEID" val="1"/>
  <p:tag name="TEMPFOLDER" val="C:\Temp\"/>
</p:tagLst>
</file>

<file path=ppt/tags/tag96.xml><?xml version="1.0" encoding="utf-8"?>
<p:tagLst xmlns:a="http://schemas.openxmlformats.org/drawingml/2006/main" xmlns:r="http://schemas.openxmlformats.org/officeDocument/2006/relationships" xmlns:p="http://schemas.openxmlformats.org/presentationml/2006/main">
  <p:tag name="ORIGINALHEIGHT" val="134.2687"/>
  <p:tag name="ORIGINALWIDTH" val="391.5547"/>
  <p:tag name="OUTPUTDPI" val="1200"/>
  <p:tag name="LATEXADDIN" val="\documentclass{article}&#10;\usepackage{amsmath}&#10;\pagestyle{empty}&#10;\begin{document}&#10;&#10;$&#10;L^1(x;t)&#10;$&#10;&#10;&#10;\end{document}"/>
  <p:tag name="IGUANATEXSIZE" val="12"/>
  <p:tag name="IGUANATEXCURSOR" val="86"/>
  <p:tag name="TRANSPARENCY" val="True"/>
  <p:tag name="FILENAME" val=""/>
  <p:tag name="INPUTTYPE" val="0"/>
  <p:tag name="LATEXENGINEID" val="1"/>
  <p:tag name="TEMPFOLDER" val="C:\Temp\"/>
</p:tagLst>
</file>

<file path=ppt/tags/tag97.xml><?xml version="1.0" encoding="utf-8"?>
<p:tagLst xmlns:a="http://schemas.openxmlformats.org/drawingml/2006/main" xmlns:r="http://schemas.openxmlformats.org/officeDocument/2006/relationships" xmlns:p="http://schemas.openxmlformats.org/presentationml/2006/main">
  <p:tag name="ORIGINALHEIGHT" val="56.25787"/>
  <p:tag name="ORIGINALWIDTH" val="62.25866"/>
  <p:tag name="OUTPUTDPI" val="1200"/>
  <p:tag name="LATEXADDIN" val="\documentclass{article}&#10;\usepackage{amsmath, bm}&#10;\pagestyle{empty}&#10;\begin{document}&#10;&#10;$$&#10;x&#10;$$&#10;&#10;&#10;\end{document}"/>
  <p:tag name="IGUANATEXSIZE" val="21"/>
  <p:tag name="IGUANATEXCURSOR" val="92"/>
  <p:tag name="TRANSPARENCY" val="True"/>
  <p:tag name="FILENAME" val=""/>
  <p:tag name="INPUTTYPE" val="0"/>
  <p:tag name="LATEXENGINEID" val="1"/>
  <p:tag name="TEMPFOLDER" val="C:\Temp\"/>
</p:tagLst>
</file>

<file path=ppt/tags/tag98.xml><?xml version="1.0" encoding="utf-8"?>
<p:tagLst xmlns:a="http://schemas.openxmlformats.org/drawingml/2006/main" xmlns:r="http://schemas.openxmlformats.org/officeDocument/2006/relationships" xmlns:p="http://schemas.openxmlformats.org/presentationml/2006/main">
  <p:tag name="ORIGINALHEIGHT" val="57.00795"/>
  <p:tag name="ORIGINALWIDTH" val="61.50858"/>
  <p:tag name="OUTPUTDPI" val="1200"/>
  <p:tag name="LATEXADDIN" val="\documentclass{article}&#10;\usepackage{amsmath, bm}&#10;\pagestyle{empty}&#10;\begin{document}&#10;&#10;$&#10;\bm{z}&#10;$&#10;&#10;&#10;\end{document}"/>
  <p:tag name="IGUANATEXSIZE" val="20"/>
  <p:tag name="IGUANATEXCURSOR" val="47"/>
  <p:tag name="TRANSPARENCY" val="True"/>
  <p:tag name="FILENAME" val=""/>
  <p:tag name="INPUTTYPE" val="0"/>
  <p:tag name="LATEXENGINEID" val="1"/>
  <p:tag name="TEMPFOLDER" val="C:\Temp\"/>
</p:tagLst>
</file>

<file path=ppt/tags/tag99.xml><?xml version="1.0" encoding="utf-8"?>
<p:tagLst xmlns:a="http://schemas.openxmlformats.org/drawingml/2006/main" xmlns:r="http://schemas.openxmlformats.org/officeDocument/2006/relationships" xmlns:p="http://schemas.openxmlformats.org/presentationml/2006/main">
  <p:tag name="ORIGINALHEIGHT" val="57.00795"/>
  <p:tag name="ORIGINALWIDTH" val="58.50819"/>
  <p:tag name="OUTPUTDPI" val="1200"/>
  <p:tag name="LATEXADDIN" val="\documentclass{article}&#10;\usepackage{amsmath, bm, color}&#10;\pagestyle{empty}&#10;\begin{document}&#10;&#10;$&#10;\color{blue} \bm{c}&#10;$&#10;&#10;&#10;\end{document}"/>
  <p:tag name="IGUANATEXSIZE" val="20"/>
  <p:tag name="IGUANATEXCURSOR" val="107"/>
  <p:tag name="TRANSPARENCY" val="True"/>
  <p:tag name="FILENAME" val=""/>
  <p:tag name="INPUTTYPE" val="0"/>
  <p:tag name="LATEXENGINEID" val="1"/>
  <p:tag name="TEMPFOLDER" val="C:\Temp\"/>
</p:tagLst>
</file>

<file path=ppt/theme/theme1.xml><?xml version="1.0" encoding="utf-8"?>
<a:theme xmlns:a="http://schemas.openxmlformats.org/drawingml/2006/main" name="Beam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9659</TotalTime>
  <Words>4165</Words>
  <Application>Microsoft Office PowerPoint</Application>
  <PresentationFormat>Custom</PresentationFormat>
  <Paragraphs>599</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Consolas</vt:lpstr>
      <vt:lpstr>Roboto</vt:lpstr>
      <vt:lpstr>Beamer</vt:lpstr>
      <vt:lpstr>Image Style Transfer, Neural Doodles &amp; Texture Synthesis </vt:lpstr>
      <vt:lpstr>Neural networks</vt:lpstr>
      <vt:lpstr>VGG-style networks</vt:lpstr>
      <vt:lpstr>Image generation examples</vt:lpstr>
      <vt:lpstr>Presentation structure</vt:lpstr>
      <vt:lpstr>Examples: Texture Synthesis</vt:lpstr>
      <vt:lpstr>Examples: Image Artistic Style Transfer</vt:lpstr>
      <vt:lpstr>Examples: Neural Doodles</vt:lpstr>
      <vt:lpstr>PowerPoint Presentation</vt:lpstr>
      <vt:lpstr>Image generation by optimization </vt:lpstr>
      <vt:lpstr>Gatys et. al.: Optimization-based texture synthesis</vt:lpstr>
      <vt:lpstr>Gatys et. al.: Optimization-based texture synthesis</vt:lpstr>
      <vt:lpstr>Gatys et. al.: Optimization-based texture synthesis</vt:lpstr>
      <vt:lpstr>Examples: Texture Synthesis</vt:lpstr>
      <vt:lpstr>How to: Neural Doodles</vt:lpstr>
      <vt:lpstr>Gatys et. al.: Content loss for style transfer</vt:lpstr>
      <vt:lpstr>Gatys et. al.: Content loss for style transfer</vt:lpstr>
      <vt:lpstr>Gatys et. al.: Content loss for style transfer</vt:lpstr>
      <vt:lpstr>What else?</vt:lpstr>
      <vt:lpstr> Texture Networks:   Feed-forward Synthesis of Textures and Stylized Images</vt:lpstr>
      <vt:lpstr>Our method: learn a neural net to generate</vt:lpstr>
      <vt:lpstr>We propose: texture network</vt:lpstr>
      <vt:lpstr>We propose: stylization network</vt:lpstr>
      <vt:lpstr>Qualitative evaluation: textures</vt:lpstr>
      <vt:lpstr>Qualitative evaluation: textures</vt:lpstr>
      <vt:lpstr>Qualitative evaluation: textures</vt:lpstr>
      <vt:lpstr>Qualitative results: stylization</vt:lpstr>
      <vt:lpstr>Qualitative results: stylization</vt:lpstr>
      <vt:lpstr>Generator network</vt:lpstr>
      <vt:lpstr>PowerPoint Presentation</vt:lpstr>
      <vt:lpstr>Online neural doodles: likemo.net</vt:lpstr>
      <vt:lpstr>Fast stylization</vt:lpstr>
      <vt:lpstr>Source code</vt:lpstr>
      <vt:lpstr>Video stylization</vt:lpstr>
      <vt:lpstr>Video stylization</vt:lpstr>
      <vt:lpstr>Video stylization</vt:lpstr>
      <vt:lpstr>Video stylization</vt:lpstr>
      <vt:lpstr>Video stylization</vt:lpstr>
      <vt:lpstr>DeepWarp</vt:lpstr>
      <vt:lpstr>DeepWarp</vt:lpstr>
      <vt:lpstr>PixelCNN</vt:lpstr>
      <vt:lpstr>The last slide</vt:lpstr>
      <vt:lpstr>Related 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generation with deep networks 1</dc:title>
  <dc:creator>AVL</dc:creator>
  <cp:lastModifiedBy>Dima</cp:lastModifiedBy>
  <cp:revision>367</cp:revision>
  <dcterms:modified xsi:type="dcterms:W3CDTF">2016-10-05T04:34:51Z</dcterms:modified>
</cp:coreProperties>
</file>